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6" r:id="rId5"/>
    <p:sldId id="327" r:id="rId6"/>
    <p:sldId id="308" r:id="rId7"/>
    <p:sldId id="292"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orient="horz" pos="1776" userDrawn="1">
          <p15:clr>
            <a:srgbClr val="A4A3A4"/>
          </p15:clr>
        </p15:guide>
        <p15:guide id="4" orient="horz" pos="3240" userDrawn="1">
          <p15:clr>
            <a:srgbClr val="A4A3A4"/>
          </p15:clr>
        </p15:guide>
        <p15:guide id="5" pos="3840">
          <p15:clr>
            <a:srgbClr val="A4A3A4"/>
          </p15:clr>
        </p15:guide>
        <p15:guide id="6" pos="5664" userDrawn="1">
          <p15:clr>
            <a:srgbClr val="A4A3A4"/>
          </p15:clr>
        </p15:guide>
        <p15:guide id="7" pos="1536" userDrawn="1">
          <p15:clr>
            <a:srgbClr val="A4A3A4"/>
          </p15:clr>
        </p15:guide>
        <p15:guide id="8" orient="horz" pos="7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 id="5" name="Fahimullah Karim" initials="FK" lastIdx="1" clrIdx="4">
    <p:extLst>
      <p:ext uri="{19B8F6BF-5375-455C-9EA6-DF929625EA0E}">
        <p15:presenceInfo xmlns:p15="http://schemas.microsoft.com/office/powerpoint/2012/main" userId="4ffdf83f7c112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921"/>
    <a:srgbClr val="BF8641"/>
    <a:srgbClr val="D98D30"/>
    <a:srgbClr val="BF6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56" autoAdjust="0"/>
  </p:normalViewPr>
  <p:slideViewPr>
    <p:cSldViewPr snapToGrid="0">
      <p:cViewPr varScale="1">
        <p:scale>
          <a:sx n="69" d="100"/>
          <a:sy n="69" d="100"/>
        </p:scale>
        <p:origin x="1234" y="62"/>
      </p:cViewPr>
      <p:guideLst>
        <p:guide orient="horz" pos="1080"/>
        <p:guide orient="horz" pos="1776"/>
        <p:guide orient="horz" pos="3240"/>
        <p:guide pos="3840"/>
        <p:guide pos="5664"/>
        <p:guide pos="1536"/>
        <p:guide orient="horz" pos="720"/>
      </p:guideLst>
    </p:cSldViewPr>
  </p:slideViewPr>
  <p:notesTextViewPr>
    <p:cViewPr>
      <p:scale>
        <a:sx n="1" d="1"/>
        <a:sy n="1" d="1"/>
      </p:scale>
      <p:origin x="0" y="0"/>
    </p:cViewPr>
  </p:notesTextViewPr>
  <p:sorterViewPr>
    <p:cViewPr>
      <p:scale>
        <a:sx n="1" d="1"/>
        <a:sy n="1" d="1"/>
      </p:scale>
      <p:origin x="0" y="-1071"/>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DD37D-224E-4A2E-8417-8C17D4A5C8D7}"/>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EB1C7EA-584A-4063-BBF8-F1D2973497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CE17B7C-60D9-405F-8753-390BD5F55D7A}" type="datetimeFigureOut">
              <a:rPr lang="en-US" smtClean="0"/>
              <a:t>9/28/2024</a:t>
            </a:fld>
            <a:endParaRPr lang="en-US" dirty="0"/>
          </a:p>
        </p:txBody>
      </p:sp>
      <p:sp>
        <p:nvSpPr>
          <p:cNvPr id="4" name="Footer Placeholder 3">
            <a:extLst>
              <a:ext uri="{FF2B5EF4-FFF2-40B4-BE49-F238E27FC236}">
                <a16:creationId xmlns:a16="http://schemas.microsoft.com/office/drawing/2014/main" id="{E22F4596-F6B6-4D9D-B156-71CCDAE4E8C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E234F26-69E4-4D77-8646-C93DD1E0AC4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768A390-5D0E-4E62-98EC-976C3766C450}" type="slidenum">
              <a:rPr lang="en-US" smtClean="0"/>
              <a:t>‹#›</a:t>
            </a:fld>
            <a:endParaRPr lang="en-US" dirty="0"/>
          </a:p>
        </p:txBody>
      </p:sp>
    </p:spTree>
    <p:extLst>
      <p:ext uri="{BB962C8B-B14F-4D97-AF65-F5344CB8AC3E}">
        <p14:creationId xmlns:p14="http://schemas.microsoft.com/office/powerpoint/2010/main" val="234227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1B3ADA9-1F11-4760-8ADD-071EFA0A529A}" type="datetimeFigureOut">
              <a:rPr lang="en-US" smtClean="0"/>
              <a:t>9/28/2024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s-AF" dirty="0"/>
              <a:t>د ایلم د غره په لمنه کې د «سفید محل» په نوم دا ودانۍ په کال ۱۹۴۱ کې د وخت د سوات د والي میان ګل عبدالودود په سپارښتنه ورغېده چې د سوات د مستقل ریاست د اوړي استوګنځی او کارځای هم و.</a:t>
            </a:r>
            <a:endParaRPr lang="en-CA" dirty="0"/>
          </a:p>
        </p:txBody>
      </p:sp>
      <p:sp>
        <p:nvSpPr>
          <p:cNvPr id="4" name="Slide Number Placeholder 3"/>
          <p:cNvSpPr>
            <a:spLocks noGrp="1"/>
          </p:cNvSpPr>
          <p:nvPr>
            <p:ph type="sldNum" sz="quarter" idx="5"/>
          </p:nvPr>
        </p:nvSpPr>
        <p:spPr/>
        <p:txBody>
          <a:bodyPr/>
          <a:lstStyle/>
          <a:p>
            <a:fld id="{8B3784F3-2271-4F8D-A0BC-8F40E6849FE5}" type="slidenum">
              <a:rPr lang="en-US" smtClean="0"/>
              <a:t>1</a:t>
            </a:fld>
            <a:endParaRPr lang="en-US" dirty="0"/>
          </a:p>
        </p:txBody>
      </p:sp>
    </p:spTree>
    <p:extLst>
      <p:ext uri="{BB962C8B-B14F-4D97-AF65-F5344CB8AC3E}">
        <p14:creationId xmlns:p14="http://schemas.microsoft.com/office/powerpoint/2010/main" val="89092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14</a:t>
            </a:fld>
            <a:endParaRPr lang="en-US" dirty="0"/>
          </a:p>
        </p:txBody>
      </p:sp>
    </p:spTree>
    <p:extLst>
      <p:ext uri="{BB962C8B-B14F-4D97-AF65-F5344CB8AC3E}">
        <p14:creationId xmlns:p14="http://schemas.microsoft.com/office/powerpoint/2010/main" val="335365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15</a:t>
            </a:fld>
            <a:endParaRPr lang="en-US" dirty="0"/>
          </a:p>
        </p:txBody>
      </p:sp>
    </p:spTree>
    <p:extLst>
      <p:ext uri="{BB962C8B-B14F-4D97-AF65-F5344CB8AC3E}">
        <p14:creationId xmlns:p14="http://schemas.microsoft.com/office/powerpoint/2010/main" val="390965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16</a:t>
            </a:fld>
            <a:endParaRPr lang="en-US" dirty="0"/>
          </a:p>
        </p:txBody>
      </p:sp>
    </p:spTree>
    <p:extLst>
      <p:ext uri="{BB962C8B-B14F-4D97-AF65-F5344CB8AC3E}">
        <p14:creationId xmlns:p14="http://schemas.microsoft.com/office/powerpoint/2010/main" val="127055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s-AF" b="0" dirty="0"/>
              <a:t>طلال اسد (۱۹۳۲) په سعودي عربستان کې زېږېدلی نوموتی بشرپېژندونکی دی چې اوس د ۹۲ کالو په عمر د نیویارک پوهنتون استاد دی. </a:t>
            </a:r>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17</a:t>
            </a:fld>
            <a:endParaRPr lang="en-US" dirty="0"/>
          </a:p>
        </p:txBody>
      </p:sp>
    </p:spTree>
    <p:extLst>
      <p:ext uri="{BB962C8B-B14F-4D97-AF65-F5344CB8AC3E}">
        <p14:creationId xmlns:p14="http://schemas.microsoft.com/office/powerpoint/2010/main" val="198493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s-AF" b="0" dirty="0"/>
              <a:t>اکبر صلاح‌الدین احمد (۱۹۴۳) نوموتی پاکستانی بشرپېژندونکی دی چې د قبایلي پښتنو په اړه یې څېړنې کړي دي. هغه د سویلي وزیرستان لپاره د پاکستان د سیاسي ایجنټ دنده هم ترسره کړې ده.</a:t>
            </a:r>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18</a:t>
            </a:fld>
            <a:endParaRPr lang="en-US" dirty="0"/>
          </a:p>
        </p:txBody>
      </p:sp>
    </p:spTree>
    <p:extLst>
      <p:ext uri="{BB962C8B-B14F-4D97-AF65-F5344CB8AC3E}">
        <p14:creationId xmlns:p14="http://schemas.microsoft.com/office/powerpoint/2010/main" val="346210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19</a:t>
            </a:fld>
            <a:endParaRPr lang="en-US" dirty="0"/>
          </a:p>
        </p:txBody>
      </p:sp>
    </p:spTree>
    <p:extLst>
      <p:ext uri="{BB962C8B-B14F-4D97-AF65-F5344CB8AC3E}">
        <p14:creationId xmlns:p14="http://schemas.microsoft.com/office/powerpoint/2010/main" val="368412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s-AF" b="0" dirty="0"/>
              <a:t>پروفېسر لويېس دوپري (۲۳ د اگسټ، ۱۹۲۵ - ۲۱ د مارچ، ۱۹۸۹ ز.) یو امریکنی لرغونپوه, وگړپوه عالم او د افغان کولتور او پېښلیک کارپوه وه. </a:t>
            </a:r>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20</a:t>
            </a:fld>
            <a:endParaRPr lang="en-US" dirty="0"/>
          </a:p>
        </p:txBody>
      </p:sp>
    </p:spTree>
    <p:extLst>
      <p:ext uri="{BB962C8B-B14F-4D97-AF65-F5344CB8AC3E}">
        <p14:creationId xmlns:p14="http://schemas.microsoft.com/office/powerpoint/2010/main" val="32207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21</a:t>
            </a:fld>
            <a:endParaRPr lang="en-US" dirty="0"/>
          </a:p>
        </p:txBody>
      </p:sp>
    </p:spTree>
    <p:extLst>
      <p:ext uri="{BB962C8B-B14F-4D97-AF65-F5344CB8AC3E}">
        <p14:creationId xmlns:p14="http://schemas.microsoft.com/office/powerpoint/2010/main" val="415131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22</a:t>
            </a:fld>
            <a:endParaRPr lang="en-US" dirty="0"/>
          </a:p>
        </p:txBody>
      </p:sp>
    </p:spTree>
    <p:extLst>
      <p:ext uri="{BB962C8B-B14F-4D97-AF65-F5344CB8AC3E}">
        <p14:creationId xmlns:p14="http://schemas.microsoft.com/office/powerpoint/2010/main" val="120770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23</a:t>
            </a:fld>
            <a:endParaRPr lang="en-US" dirty="0"/>
          </a:p>
        </p:txBody>
      </p:sp>
    </p:spTree>
    <p:extLst>
      <p:ext uri="{BB962C8B-B14F-4D97-AF65-F5344CB8AC3E}">
        <p14:creationId xmlns:p14="http://schemas.microsoft.com/office/powerpoint/2010/main" val="300317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fa-IR" b="0" dirty="0"/>
              <a:t>Rational choice theory</a:t>
            </a:r>
            <a:endParaRPr lang="ps-AF" b="0" dirty="0"/>
          </a:p>
          <a:p>
            <a:pPr marL="241653" indent="-241653">
              <a:buFont typeface="+mj-lt"/>
              <a:buAutoNum type="arabicPeriod"/>
            </a:pPr>
            <a:r>
              <a:rPr lang="en-CA" b="0" dirty="0"/>
              <a:t>Raymond William Firth</a:t>
            </a:r>
          </a:p>
          <a:p>
            <a:pPr marL="241653" indent="-241653" defTabSz="966612">
              <a:buFont typeface="+mj-lt"/>
              <a:buAutoNum type="arabicPeriod"/>
              <a:defRPr/>
            </a:pPr>
            <a:r>
              <a:rPr lang="en-US" b="0" dirty="0"/>
              <a:t>'Social Organization and Social Change' </a:t>
            </a:r>
            <a:r>
              <a:rPr lang="en-US" b="0" i="1" dirty="0"/>
              <a:t>Journal of the Royal Anthropological Institute </a:t>
            </a:r>
            <a:r>
              <a:rPr lang="en-US" b="0" dirty="0"/>
              <a:t>1954)</a:t>
            </a:r>
          </a:p>
          <a:p>
            <a:pPr marL="241653" indent="-241653" defTabSz="966612">
              <a:buFont typeface="+mj-lt"/>
              <a:buAutoNum type="arabicPeriod"/>
              <a:defRPr/>
            </a:pPr>
            <a:r>
              <a:rPr lang="en-US" b="0" dirty="0"/>
              <a:t>'Some Principles of Social Organization' </a:t>
            </a:r>
            <a:r>
              <a:rPr lang="en-US" b="0" i="1" dirty="0"/>
              <a:t>Journal of the Royal Anthropological Institute </a:t>
            </a:r>
            <a:r>
              <a:rPr lang="en-US" b="0" dirty="0"/>
              <a:t>(1955)</a:t>
            </a:r>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6</a:t>
            </a:fld>
            <a:endParaRPr lang="en-US" dirty="0"/>
          </a:p>
        </p:txBody>
      </p:sp>
    </p:spTree>
    <p:extLst>
      <p:ext uri="{BB962C8B-B14F-4D97-AF65-F5344CB8AC3E}">
        <p14:creationId xmlns:p14="http://schemas.microsoft.com/office/powerpoint/2010/main" val="40691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24</a:t>
            </a:fld>
            <a:endParaRPr lang="en-US" dirty="0"/>
          </a:p>
        </p:txBody>
      </p:sp>
    </p:spTree>
    <p:extLst>
      <p:ext uri="{BB962C8B-B14F-4D97-AF65-F5344CB8AC3E}">
        <p14:creationId xmlns:p14="http://schemas.microsoft.com/office/powerpoint/2010/main" val="132601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en-US" b="0" dirty="0"/>
              <a:t>Positivism </a:t>
            </a:r>
          </a:p>
          <a:p>
            <a:pPr marL="241653" indent="-241653">
              <a:buFont typeface="+mj-lt"/>
              <a:buAutoNum type="arabicPeriod"/>
            </a:pPr>
            <a:r>
              <a:rPr lang="en-US" b="0" dirty="0"/>
              <a:t>Linguistics</a:t>
            </a:r>
          </a:p>
          <a:p>
            <a:pPr marL="241653" indent="-241653">
              <a:buFont typeface="+mj-lt"/>
              <a:buAutoNum type="arabicPeriod"/>
            </a:pPr>
            <a:r>
              <a:rPr lang="en-US" b="0" dirty="0"/>
              <a:t>Postcolonialism </a:t>
            </a:r>
          </a:p>
          <a:p>
            <a:pPr marL="241653" indent="-241653">
              <a:buFont typeface="+mj-lt"/>
              <a:buAutoNum type="arabicPeriod"/>
            </a:pPr>
            <a:r>
              <a:rPr lang="en-US" b="0" dirty="0"/>
              <a:t>Reflexivity </a:t>
            </a:r>
          </a:p>
          <a:p>
            <a:pPr marL="241653" indent="-241653">
              <a:buFont typeface="+mj-lt"/>
              <a:buAutoNum type="arabicPeriod"/>
            </a:pPr>
            <a:r>
              <a:rPr lang="en-US" b="0" dirty="0"/>
              <a:t>Postmodernism</a:t>
            </a:r>
          </a:p>
          <a:p>
            <a:pPr marL="241653" indent="-241653">
              <a:buFont typeface="+mj-lt"/>
              <a:buAutoNum type="arabicPeriod"/>
            </a:pPr>
            <a:r>
              <a:rPr lang="en-US" b="0" dirty="0"/>
              <a:t>Post-structuralism</a:t>
            </a:r>
          </a:p>
          <a:p>
            <a:pPr marL="241653" indent="-241653">
              <a:buFont typeface="+mj-lt"/>
              <a:buAutoNum type="arabicPeriod"/>
            </a:pPr>
            <a:r>
              <a:rPr lang="en-US" b="0" dirty="0"/>
              <a:t>The cultural turn</a:t>
            </a:r>
          </a:p>
        </p:txBody>
      </p:sp>
      <p:sp>
        <p:nvSpPr>
          <p:cNvPr id="4" name="Slide Number Placeholder 3"/>
          <p:cNvSpPr>
            <a:spLocks noGrp="1"/>
          </p:cNvSpPr>
          <p:nvPr>
            <p:ph type="sldNum" sz="quarter" idx="5"/>
          </p:nvPr>
        </p:nvSpPr>
        <p:spPr/>
        <p:txBody>
          <a:bodyPr/>
          <a:lstStyle/>
          <a:p>
            <a:fld id="{8B3784F3-2271-4F8D-A0BC-8F40E6849FE5}" type="slidenum">
              <a:rPr lang="en-US" smtClean="0"/>
              <a:t>7</a:t>
            </a:fld>
            <a:endParaRPr lang="en-US" dirty="0"/>
          </a:p>
        </p:txBody>
      </p:sp>
    </p:spTree>
    <p:extLst>
      <p:ext uri="{BB962C8B-B14F-4D97-AF65-F5344CB8AC3E}">
        <p14:creationId xmlns:p14="http://schemas.microsoft.com/office/powerpoint/2010/main" val="57295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en-US" b="0" dirty="0"/>
              <a:t>Edward Evan Evans-Pritchard</a:t>
            </a:r>
          </a:p>
          <a:p>
            <a:pPr marL="241653" indent="-241653">
              <a:buFont typeface="+mj-lt"/>
              <a:buAutoNum type="arabicPeriod"/>
            </a:pPr>
            <a:r>
              <a:rPr lang="en-CA" dirty="0"/>
              <a:t>Edmund Leach</a:t>
            </a:r>
            <a:endParaRPr lang="en-US" b="0" dirty="0"/>
          </a:p>
        </p:txBody>
      </p:sp>
      <p:sp>
        <p:nvSpPr>
          <p:cNvPr id="4" name="Slide Number Placeholder 3"/>
          <p:cNvSpPr>
            <a:spLocks noGrp="1"/>
          </p:cNvSpPr>
          <p:nvPr>
            <p:ph type="sldNum" sz="quarter" idx="5"/>
          </p:nvPr>
        </p:nvSpPr>
        <p:spPr/>
        <p:txBody>
          <a:bodyPr/>
          <a:lstStyle/>
          <a:p>
            <a:fld id="{8B3784F3-2271-4F8D-A0BC-8F40E6849FE5}" type="slidenum">
              <a:rPr lang="en-US" smtClean="0"/>
              <a:t>8</a:t>
            </a:fld>
            <a:endParaRPr lang="en-US" dirty="0"/>
          </a:p>
        </p:txBody>
      </p:sp>
    </p:spTree>
    <p:extLst>
      <p:ext uri="{BB962C8B-B14F-4D97-AF65-F5344CB8AC3E}">
        <p14:creationId xmlns:p14="http://schemas.microsoft.com/office/powerpoint/2010/main" val="349044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9</a:t>
            </a:fld>
            <a:endParaRPr lang="en-US" dirty="0"/>
          </a:p>
        </p:txBody>
      </p:sp>
    </p:spTree>
    <p:extLst>
      <p:ext uri="{BB962C8B-B14F-4D97-AF65-F5344CB8AC3E}">
        <p14:creationId xmlns:p14="http://schemas.microsoft.com/office/powerpoint/2010/main" val="6446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10</a:t>
            </a:fld>
            <a:endParaRPr lang="en-US" dirty="0"/>
          </a:p>
        </p:txBody>
      </p:sp>
    </p:spTree>
    <p:extLst>
      <p:ext uri="{BB962C8B-B14F-4D97-AF65-F5344CB8AC3E}">
        <p14:creationId xmlns:p14="http://schemas.microsoft.com/office/powerpoint/2010/main" val="1363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11</a:t>
            </a:fld>
            <a:endParaRPr lang="en-US" dirty="0"/>
          </a:p>
        </p:txBody>
      </p:sp>
    </p:spTree>
    <p:extLst>
      <p:ext uri="{BB962C8B-B14F-4D97-AF65-F5344CB8AC3E}">
        <p14:creationId xmlns:p14="http://schemas.microsoft.com/office/powerpoint/2010/main" val="250997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12</a:t>
            </a:fld>
            <a:endParaRPr lang="en-US" dirty="0"/>
          </a:p>
        </p:txBody>
      </p:sp>
    </p:spTree>
    <p:extLst>
      <p:ext uri="{BB962C8B-B14F-4D97-AF65-F5344CB8AC3E}">
        <p14:creationId xmlns:p14="http://schemas.microsoft.com/office/powerpoint/2010/main" val="218774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8B3784F3-2271-4F8D-A0BC-8F40E6849FE5}" type="slidenum">
              <a:rPr lang="en-US" smtClean="0"/>
              <a:t>13</a:t>
            </a:fld>
            <a:endParaRPr lang="en-US" dirty="0"/>
          </a:p>
        </p:txBody>
      </p:sp>
    </p:spTree>
    <p:extLst>
      <p:ext uri="{BB962C8B-B14F-4D97-AF65-F5344CB8AC3E}">
        <p14:creationId xmlns:p14="http://schemas.microsoft.com/office/powerpoint/2010/main" val="385534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DD9099-6901-40BC-B1DA-AD6ADD5C6099}"/>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userDrawn="1">
            <p:ph type="ctrTitle"/>
          </p:nvPr>
        </p:nvSpPr>
        <p:spPr>
          <a:xfrm>
            <a:off x="458724" y="4524231"/>
            <a:ext cx="11274552" cy="1162499"/>
          </a:xfrm>
          <a:solidFill>
            <a:schemeClr val="tx1">
              <a:alpha val="10000"/>
            </a:schemeClr>
          </a:solidFill>
          <a:ln w="38100">
            <a:solidFill>
              <a:schemeClr val="tx2"/>
            </a:solidFill>
          </a:ln>
        </p:spPr>
        <p:txBody>
          <a:bodyPr lIns="274320" anchor="ctr">
            <a:normAutofit/>
          </a:bodyPr>
          <a:lstStyle>
            <a:lvl1pPr algn="l">
              <a:lnSpc>
                <a:spcPct val="108000"/>
              </a:lnSpc>
              <a:defRPr sz="4400" spc="100" baseline="0">
                <a:solidFill>
                  <a:schemeClr val="accent5">
                    <a:lumMod val="20000"/>
                    <a:lumOff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userDrawn="1">
            <p:ph type="subTitle" idx="1" hasCustomPrompt="1"/>
          </p:nvPr>
        </p:nvSpPr>
        <p:spPr>
          <a:xfrm>
            <a:off x="458723" y="5686727"/>
            <a:ext cx="5637271" cy="692639"/>
          </a:xfrm>
          <a:solidFill>
            <a:schemeClr val="tx1">
              <a:alpha val="10000"/>
            </a:schemeClr>
          </a:solidFill>
          <a:ln w="38100">
            <a:solidFill>
              <a:schemeClr val="tx2"/>
            </a:solidFill>
          </a:ln>
        </p:spPr>
        <p:txBody>
          <a:bodyPr lIns="27432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9" name="Text Placeholder 8">
            <a:extLst>
              <a:ext uri="{FF2B5EF4-FFF2-40B4-BE49-F238E27FC236}">
                <a16:creationId xmlns:a16="http://schemas.microsoft.com/office/drawing/2014/main" id="{AEC85266-52B0-409F-8CE4-E444E424D5E1}"/>
              </a:ext>
            </a:extLst>
          </p:cNvPr>
          <p:cNvSpPr>
            <a:spLocks noGrp="1"/>
          </p:cNvSpPr>
          <p:nvPr userDrawn="1">
            <p:ph type="body" sz="quarter" idx="13" hasCustomPrompt="1"/>
          </p:nvPr>
        </p:nvSpPr>
        <p:spPr>
          <a:xfrm>
            <a:off x="6095993" y="5686727"/>
            <a:ext cx="5637269" cy="692638"/>
          </a:xfrm>
          <a:solidFill>
            <a:schemeClr val="tx1">
              <a:alpha val="10000"/>
            </a:schemeClr>
          </a:solidFill>
          <a:ln w="38100">
            <a:solidFill>
              <a:schemeClr val="tx2"/>
            </a:solidFill>
          </a:ln>
        </p:spPr>
        <p:txBody>
          <a:bodyPr lIns="27432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stStyle>
          <a:p>
            <a:pPr lvl="0"/>
            <a:r>
              <a:rPr lang="en-US" dirty="0"/>
              <a:t>DATE</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8610CAC7-0287-4791-AA90-6C130B8730D8}"/>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6638544" y="960120"/>
            <a:ext cx="4700016" cy="1325563"/>
          </a:xfrm>
        </p:spPr>
        <p:txBody>
          <a:bodyPr/>
          <a:lstStyle>
            <a:lvl1pPr algn="ctr">
              <a:defRPr>
                <a:solidFill>
                  <a:schemeClr val="accent3">
                    <a:lumMod val="25000"/>
                  </a:schemeClr>
                </a:solidFill>
              </a:defRPr>
            </a:lvl1pPr>
          </a:lstStyle>
          <a:p>
            <a:r>
              <a:rPr lang="en-US" dirty="0"/>
              <a:t>Click to edit title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6931152" y="2715768"/>
            <a:ext cx="4114800" cy="1188720"/>
          </a:xfrm>
        </p:spPr>
        <p:txBody>
          <a:bodyPr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931152" y="4663440"/>
            <a:ext cx="4114800" cy="1005840"/>
          </a:xfrm>
        </p:spPr>
        <p:txBody>
          <a:bodyPr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Conference presentation</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305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749808"/>
            <a:ext cx="10515600" cy="914400"/>
          </a:xfrm>
        </p:spPr>
        <p:txBody>
          <a:bodyPr/>
          <a:lstStyle>
            <a:lvl1pPr algn="ctr">
              <a:defRPr>
                <a:solidFill>
                  <a:schemeClr val="accent3">
                    <a:lumMod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accent3">
                    <a:lumMod val="25000"/>
                  </a:schemeClr>
                </a:solidFill>
              </a:defRPr>
            </a:lvl1pPr>
          </a:lstStyle>
          <a:p>
            <a:r>
              <a:rPr lang="en-ZA" dirty="0"/>
              <a:t>Conference presentation</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3">
                    <a:lumMod val="25000"/>
                  </a:schemeClr>
                </a:solidFill>
              </a:defRPr>
            </a:lvl1pPr>
          </a:lstStyle>
          <a:p>
            <a:fld id="{19B51A1E-902D-48AF-9020-955120F399B6}" type="slidenum">
              <a:rPr lang="en-ZA" smtClean="0"/>
              <a:pPr/>
              <a:t>‹#›</a:t>
            </a:fld>
            <a:endParaRPr lang="en-ZA" dirty="0"/>
          </a:p>
        </p:txBody>
      </p:sp>
      <p:sp>
        <p:nvSpPr>
          <p:cNvPr id="35" name="Text Placeholder 10">
            <a:extLst>
              <a:ext uri="{FF2B5EF4-FFF2-40B4-BE49-F238E27FC236}">
                <a16:creationId xmlns:a16="http://schemas.microsoft.com/office/drawing/2014/main" id="{301DA176-9193-4B04-B599-C94E317913E0}"/>
              </a:ext>
            </a:extLst>
          </p:cNvPr>
          <p:cNvSpPr>
            <a:spLocks noGrp="1"/>
          </p:cNvSpPr>
          <p:nvPr>
            <p:ph type="body" sz="quarter" idx="33" hasCustomPrompt="1"/>
          </p:nvPr>
        </p:nvSpPr>
        <p:spPr>
          <a:xfrm>
            <a:off x="758952" y="3127677"/>
            <a:ext cx="1051560" cy="457200"/>
          </a:xfrm>
        </p:spPr>
        <p:txBody>
          <a:bodyPr anchor="ctr"/>
          <a:lstStyle>
            <a:lvl1pPr marL="0" indent="0" algn="ctr">
              <a:buNone/>
              <a:defRPr sz="1400" b="1" spc="300" baseline="0">
                <a:solidFill>
                  <a:schemeClr val="accent3">
                    <a:lumMod val="25000"/>
                  </a:schemeClr>
                </a:solidFill>
                <a:latin typeface="+mj-lt"/>
              </a:defRPr>
            </a:lvl1pPr>
          </a:lstStyle>
          <a:p>
            <a:pPr lvl="0"/>
            <a:r>
              <a:rPr lang="en-US" dirty="0"/>
              <a:t>Year</a:t>
            </a:r>
            <a:endParaRPr lang="en-ZA" dirty="0"/>
          </a:p>
        </p:txBody>
      </p:sp>
      <p:sp>
        <p:nvSpPr>
          <p:cNvPr id="36" name="Text Placeholder 10">
            <a:extLst>
              <a:ext uri="{FF2B5EF4-FFF2-40B4-BE49-F238E27FC236}">
                <a16:creationId xmlns:a16="http://schemas.microsoft.com/office/drawing/2014/main" id="{D950A6C4-345F-4857-A613-BA3B56096B8F}"/>
              </a:ext>
            </a:extLst>
          </p:cNvPr>
          <p:cNvSpPr>
            <a:spLocks noGrp="1"/>
          </p:cNvSpPr>
          <p:nvPr>
            <p:ph type="body" sz="quarter" idx="34" hasCustomPrompt="1"/>
          </p:nvPr>
        </p:nvSpPr>
        <p:spPr>
          <a:xfrm>
            <a:off x="19659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38" name="Text Placeholder 10">
            <a:extLst>
              <a:ext uri="{FF2B5EF4-FFF2-40B4-BE49-F238E27FC236}">
                <a16:creationId xmlns:a16="http://schemas.microsoft.com/office/drawing/2014/main" id="{DD4ADE2E-411A-4FE3-BE95-DAF1FDCBC555}"/>
              </a:ext>
            </a:extLst>
          </p:cNvPr>
          <p:cNvSpPr>
            <a:spLocks noGrp="1"/>
          </p:cNvSpPr>
          <p:nvPr>
            <p:ph type="body" sz="quarter" idx="35" hasCustomPrompt="1"/>
          </p:nvPr>
        </p:nvSpPr>
        <p:spPr>
          <a:xfrm>
            <a:off x="275388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39" name="Text Placeholder 10">
            <a:extLst>
              <a:ext uri="{FF2B5EF4-FFF2-40B4-BE49-F238E27FC236}">
                <a16:creationId xmlns:a16="http://schemas.microsoft.com/office/drawing/2014/main" id="{47FAF332-F615-4C47-95EA-CE17DFEE62A7}"/>
              </a:ext>
            </a:extLst>
          </p:cNvPr>
          <p:cNvSpPr>
            <a:spLocks noGrp="1"/>
          </p:cNvSpPr>
          <p:nvPr>
            <p:ph type="body" sz="quarter" idx="36" hasCustomPrompt="1"/>
          </p:nvPr>
        </p:nvSpPr>
        <p:spPr>
          <a:xfrm>
            <a:off x="354180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4AE2424F-E961-4201-91A6-3AAB4B81F204}"/>
              </a:ext>
            </a:extLst>
          </p:cNvPr>
          <p:cNvSpPr>
            <a:spLocks noGrp="1"/>
          </p:cNvSpPr>
          <p:nvPr>
            <p:ph type="body" sz="quarter" idx="37" hasCustomPrompt="1"/>
          </p:nvPr>
        </p:nvSpPr>
        <p:spPr>
          <a:xfrm>
            <a:off x="432972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376057B0-36CD-44FC-A0B9-2DD64FB47DD7}"/>
              </a:ext>
            </a:extLst>
          </p:cNvPr>
          <p:cNvSpPr>
            <a:spLocks noGrp="1"/>
          </p:cNvSpPr>
          <p:nvPr>
            <p:ph type="body" sz="quarter" idx="38" hasCustomPrompt="1"/>
          </p:nvPr>
        </p:nvSpPr>
        <p:spPr>
          <a:xfrm>
            <a:off x="758952" y="3928953"/>
            <a:ext cx="1051560" cy="457200"/>
          </a:xfrm>
        </p:spPr>
        <p:txBody>
          <a:bodyPr anchor="ctr"/>
          <a:lstStyle>
            <a:lvl1pPr marL="0" indent="0" algn="ctr">
              <a:buNone/>
              <a:defRPr sz="1400" b="1" spc="300" baseline="0">
                <a:solidFill>
                  <a:schemeClr val="accent3">
                    <a:lumMod val="25000"/>
                  </a:schemeClr>
                </a:solidFill>
                <a:latin typeface="+mj-lt"/>
              </a:defRPr>
            </a:lvl1pPr>
          </a:lstStyle>
          <a:p>
            <a:pPr lvl="0"/>
            <a:r>
              <a:rPr lang="en-US" dirty="0"/>
              <a:t>Year</a:t>
            </a:r>
            <a:endParaRPr lang="en-ZA" dirty="0"/>
          </a:p>
        </p:txBody>
      </p:sp>
      <p:sp>
        <p:nvSpPr>
          <p:cNvPr id="42" name="Text Placeholder 10">
            <a:extLst>
              <a:ext uri="{FF2B5EF4-FFF2-40B4-BE49-F238E27FC236}">
                <a16:creationId xmlns:a16="http://schemas.microsoft.com/office/drawing/2014/main" id="{676D61D8-553D-48A5-A736-7775F27B69B5}"/>
              </a:ext>
            </a:extLst>
          </p:cNvPr>
          <p:cNvSpPr>
            <a:spLocks noGrp="1"/>
          </p:cNvSpPr>
          <p:nvPr>
            <p:ph type="body" sz="quarter" idx="39" hasCustomPrompt="1"/>
          </p:nvPr>
        </p:nvSpPr>
        <p:spPr>
          <a:xfrm>
            <a:off x="511764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82028ADE-A26E-4E87-85C6-87A161CB8243}"/>
              </a:ext>
            </a:extLst>
          </p:cNvPr>
          <p:cNvSpPr>
            <a:spLocks noGrp="1"/>
          </p:cNvSpPr>
          <p:nvPr>
            <p:ph type="body" sz="quarter" idx="40" hasCustomPrompt="1"/>
          </p:nvPr>
        </p:nvSpPr>
        <p:spPr>
          <a:xfrm>
            <a:off x="59055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D49729D5-3821-43F6-A1C5-5549E5177E02}"/>
              </a:ext>
            </a:extLst>
          </p:cNvPr>
          <p:cNvSpPr>
            <a:spLocks noGrp="1"/>
          </p:cNvSpPr>
          <p:nvPr>
            <p:ph type="body" sz="quarter" idx="41" hasCustomPrompt="1"/>
          </p:nvPr>
        </p:nvSpPr>
        <p:spPr>
          <a:xfrm>
            <a:off x="669348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02C709FA-DC0E-435A-A4A7-A975A8D413BA}"/>
              </a:ext>
            </a:extLst>
          </p:cNvPr>
          <p:cNvSpPr>
            <a:spLocks noGrp="1"/>
          </p:cNvSpPr>
          <p:nvPr>
            <p:ph type="body" sz="quarter" idx="42" hasCustomPrompt="1"/>
          </p:nvPr>
        </p:nvSpPr>
        <p:spPr>
          <a:xfrm>
            <a:off x="905724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018BA8DF-331D-4B6E-AF52-AA13732A6B95}"/>
              </a:ext>
            </a:extLst>
          </p:cNvPr>
          <p:cNvSpPr>
            <a:spLocks noGrp="1"/>
          </p:cNvSpPr>
          <p:nvPr>
            <p:ph type="body" sz="quarter" idx="43" hasCustomPrompt="1"/>
          </p:nvPr>
        </p:nvSpPr>
        <p:spPr>
          <a:xfrm>
            <a:off x="748140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DBEB8F26-CF5F-4C8F-94D3-2DACD0914B60}"/>
              </a:ext>
            </a:extLst>
          </p:cNvPr>
          <p:cNvSpPr>
            <a:spLocks noGrp="1"/>
          </p:cNvSpPr>
          <p:nvPr>
            <p:ph type="body" sz="quarter" idx="44" hasCustomPrompt="1"/>
          </p:nvPr>
        </p:nvSpPr>
        <p:spPr>
          <a:xfrm>
            <a:off x="826932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0EC0A380-C705-47E5-960A-C495280B86E2}"/>
              </a:ext>
            </a:extLst>
          </p:cNvPr>
          <p:cNvSpPr>
            <a:spLocks noGrp="1"/>
          </p:cNvSpPr>
          <p:nvPr>
            <p:ph type="body" sz="quarter" idx="45" hasCustomPrompt="1"/>
          </p:nvPr>
        </p:nvSpPr>
        <p:spPr>
          <a:xfrm>
            <a:off x="98451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E217E3B9-2273-4A22-A07E-4FEFB35FCC01}"/>
              </a:ext>
            </a:extLst>
          </p:cNvPr>
          <p:cNvSpPr>
            <a:spLocks noGrp="1"/>
          </p:cNvSpPr>
          <p:nvPr>
            <p:ph type="body" sz="quarter" idx="46" hasCustomPrompt="1"/>
          </p:nvPr>
        </p:nvSpPr>
        <p:spPr>
          <a:xfrm>
            <a:off x="10633085"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FE119361-CC51-4C9D-A4B5-BDEEE01371A3}"/>
              </a:ext>
            </a:extLst>
          </p:cNvPr>
          <p:cNvSpPr>
            <a:spLocks noGrp="1"/>
          </p:cNvSpPr>
          <p:nvPr>
            <p:ph type="body" sz="quarter" idx="47" hasCustomPrompt="1"/>
          </p:nvPr>
        </p:nvSpPr>
        <p:spPr>
          <a:xfrm>
            <a:off x="1969915"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E39AABDA-9976-4AB3-BCBF-77B491015F50}"/>
              </a:ext>
            </a:extLst>
          </p:cNvPr>
          <p:cNvSpPr>
            <a:spLocks noGrp="1"/>
          </p:cNvSpPr>
          <p:nvPr>
            <p:ph type="body" sz="quarter" idx="48" hasCustomPrompt="1"/>
          </p:nvPr>
        </p:nvSpPr>
        <p:spPr>
          <a:xfrm>
            <a:off x="2757602"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2" name="Text Placeholder 10">
            <a:extLst>
              <a:ext uri="{FF2B5EF4-FFF2-40B4-BE49-F238E27FC236}">
                <a16:creationId xmlns:a16="http://schemas.microsoft.com/office/drawing/2014/main" id="{9EFE40FF-B422-4391-9236-D2D2D09F30C6}"/>
              </a:ext>
            </a:extLst>
          </p:cNvPr>
          <p:cNvSpPr>
            <a:spLocks noGrp="1"/>
          </p:cNvSpPr>
          <p:nvPr>
            <p:ph type="body" sz="quarter" idx="49" hasCustomPrompt="1"/>
          </p:nvPr>
        </p:nvSpPr>
        <p:spPr>
          <a:xfrm>
            <a:off x="3545289"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6B6D260C-7D2F-4024-86D5-8338D454EBE7}"/>
              </a:ext>
            </a:extLst>
          </p:cNvPr>
          <p:cNvSpPr>
            <a:spLocks noGrp="1"/>
          </p:cNvSpPr>
          <p:nvPr>
            <p:ph type="body" sz="quarter" idx="50" hasCustomPrompt="1"/>
          </p:nvPr>
        </p:nvSpPr>
        <p:spPr>
          <a:xfrm>
            <a:off x="4332976"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2F9B810E-07ED-4DCA-941C-C388D0D629A2}"/>
              </a:ext>
            </a:extLst>
          </p:cNvPr>
          <p:cNvSpPr>
            <a:spLocks noGrp="1"/>
          </p:cNvSpPr>
          <p:nvPr>
            <p:ph type="body" sz="quarter" idx="51" hasCustomPrompt="1"/>
          </p:nvPr>
        </p:nvSpPr>
        <p:spPr>
          <a:xfrm>
            <a:off x="5120663"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BD4447B3-0D22-4C7F-943D-0B5872782834}"/>
              </a:ext>
            </a:extLst>
          </p:cNvPr>
          <p:cNvSpPr>
            <a:spLocks noGrp="1"/>
          </p:cNvSpPr>
          <p:nvPr>
            <p:ph type="body" sz="quarter" idx="52" hasCustomPrompt="1"/>
          </p:nvPr>
        </p:nvSpPr>
        <p:spPr>
          <a:xfrm>
            <a:off x="5908350"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642B6C40-8744-4C84-B1E3-6E43D565F11D}"/>
              </a:ext>
            </a:extLst>
          </p:cNvPr>
          <p:cNvSpPr>
            <a:spLocks noGrp="1"/>
          </p:cNvSpPr>
          <p:nvPr>
            <p:ph type="body" sz="quarter" idx="53" hasCustomPrompt="1"/>
          </p:nvPr>
        </p:nvSpPr>
        <p:spPr>
          <a:xfrm>
            <a:off x="6696037"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A59ADB66-05AF-4A45-9C95-D32C5989A67E}"/>
              </a:ext>
            </a:extLst>
          </p:cNvPr>
          <p:cNvSpPr>
            <a:spLocks noGrp="1"/>
          </p:cNvSpPr>
          <p:nvPr>
            <p:ph type="body" sz="quarter" idx="54" hasCustomPrompt="1"/>
          </p:nvPr>
        </p:nvSpPr>
        <p:spPr>
          <a:xfrm>
            <a:off x="9059098"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0068B2A9-DD05-4E1D-BD33-A2E85A5EC6D9}"/>
              </a:ext>
            </a:extLst>
          </p:cNvPr>
          <p:cNvSpPr>
            <a:spLocks noGrp="1"/>
          </p:cNvSpPr>
          <p:nvPr>
            <p:ph type="body" sz="quarter" idx="55" hasCustomPrompt="1"/>
          </p:nvPr>
        </p:nvSpPr>
        <p:spPr>
          <a:xfrm>
            <a:off x="7483724"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D9CC05E1-548C-4EEE-882C-6E8012689022}"/>
              </a:ext>
            </a:extLst>
          </p:cNvPr>
          <p:cNvSpPr>
            <a:spLocks noGrp="1"/>
          </p:cNvSpPr>
          <p:nvPr>
            <p:ph type="body" sz="quarter" idx="56" hasCustomPrompt="1"/>
          </p:nvPr>
        </p:nvSpPr>
        <p:spPr>
          <a:xfrm>
            <a:off x="8271411"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8E2FCD6E-08B0-49F8-BB46-6509A73C3006}"/>
              </a:ext>
            </a:extLst>
          </p:cNvPr>
          <p:cNvSpPr>
            <a:spLocks noGrp="1"/>
          </p:cNvSpPr>
          <p:nvPr>
            <p:ph type="body" sz="quarter" idx="57" hasCustomPrompt="1"/>
          </p:nvPr>
        </p:nvSpPr>
        <p:spPr>
          <a:xfrm>
            <a:off x="9846785"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D149A50-AE02-4525-9165-71B5B24E27DF}"/>
              </a:ext>
            </a:extLst>
          </p:cNvPr>
          <p:cNvSpPr>
            <a:spLocks noGrp="1"/>
          </p:cNvSpPr>
          <p:nvPr>
            <p:ph type="body" sz="quarter" idx="58" hasCustomPrompt="1"/>
          </p:nvPr>
        </p:nvSpPr>
        <p:spPr>
          <a:xfrm>
            <a:off x="10634472"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2" name="Text Placeholder 3">
            <a:extLst>
              <a:ext uri="{FF2B5EF4-FFF2-40B4-BE49-F238E27FC236}">
                <a16:creationId xmlns:a16="http://schemas.microsoft.com/office/drawing/2014/main" id="{24126B4E-6F4A-4E61-B11D-78A183E49459}"/>
              </a:ext>
            </a:extLst>
          </p:cNvPr>
          <p:cNvSpPr>
            <a:spLocks noGrp="1"/>
          </p:cNvSpPr>
          <p:nvPr>
            <p:ph type="body" sz="quarter" idx="59" hasCustomPrompt="1"/>
          </p:nvPr>
        </p:nvSpPr>
        <p:spPr>
          <a:xfrm>
            <a:off x="5360987" y="1760565"/>
            <a:ext cx="1828800" cy="696885"/>
          </a:xfrm>
          <a:noFill/>
          <a:ln w="12700">
            <a:solidFill>
              <a:schemeClr val="accent3"/>
            </a:solidFill>
          </a:ln>
        </p:spPr>
        <p:txBody>
          <a:bodyPr tIns="36000" anchor="ctr" anchorCtr="1">
            <a:normAutofit/>
          </a:bodyPr>
          <a:lstStyle>
            <a:lvl1pPr marL="0" indent="0" algn="ctr">
              <a:lnSpc>
                <a:spcPct val="100000"/>
              </a:lnSpc>
              <a:buNone/>
              <a:defRPr sz="1100" spc="20" baseline="0">
                <a:solidFill>
                  <a:schemeClr val="accent3">
                    <a:lumMod val="25000"/>
                  </a:schemeClr>
                </a:solidFill>
                <a:latin typeface="+mj-lt"/>
              </a:defRPr>
            </a:lvl1pPr>
          </a:lstStyle>
          <a:p>
            <a:pPr lvl="0"/>
            <a:r>
              <a:rPr lang="en-US" dirty="0"/>
              <a:t>Item Title</a:t>
            </a:r>
            <a:endParaRPr lang="en-ZA" dirty="0"/>
          </a:p>
        </p:txBody>
      </p:sp>
      <p:sp>
        <p:nvSpPr>
          <p:cNvPr id="63" name="Rectangle 62">
            <a:extLst>
              <a:ext uri="{FF2B5EF4-FFF2-40B4-BE49-F238E27FC236}">
                <a16:creationId xmlns:a16="http://schemas.microsoft.com/office/drawing/2014/main" id="{014A76E8-F520-4630-8BBA-F9B7A0DAAB02}"/>
              </a:ext>
            </a:extLst>
          </p:cNvPr>
          <p:cNvSpPr/>
          <p:nvPr userDrawn="1"/>
        </p:nvSpPr>
        <p:spPr>
          <a:xfrm>
            <a:off x="929640" y="3648582"/>
            <a:ext cx="103327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5000"/>
                </a:schemeClr>
              </a:solidFill>
            </a:endParaRPr>
          </a:p>
        </p:txBody>
      </p:sp>
      <p:sp>
        <p:nvSpPr>
          <p:cNvPr id="64" name="Date Placeholder 4">
            <a:extLst>
              <a:ext uri="{FF2B5EF4-FFF2-40B4-BE49-F238E27FC236}">
                <a16:creationId xmlns:a16="http://schemas.microsoft.com/office/drawing/2014/main" id="{49043823-D35F-46B1-919E-197C35555610}"/>
              </a:ext>
            </a:extLst>
          </p:cNvPr>
          <p:cNvSpPr>
            <a:spLocks noGrp="1"/>
          </p:cNvSpPr>
          <p:nvPr>
            <p:ph type="dt" sz="half" idx="60"/>
          </p:nvPr>
        </p:nvSpPr>
        <p:spPr>
          <a:xfrm>
            <a:off x="457200" y="6356350"/>
            <a:ext cx="2743200" cy="365125"/>
          </a:xfrm>
        </p:spPr>
        <p:txBody>
          <a:bodyPr/>
          <a:lstStyle>
            <a:lvl1pPr>
              <a:defRPr>
                <a:solidFill>
                  <a:schemeClr val="accent3">
                    <a:lumMod val="25000"/>
                  </a:schemeClr>
                </a:solidFill>
              </a:defRPr>
            </a:lvl1pPr>
          </a:lstStyle>
          <a:p>
            <a:r>
              <a:rPr lang="en-US" dirty="0"/>
              <a:t>20XX</a:t>
            </a:r>
          </a:p>
        </p:txBody>
      </p:sp>
    </p:spTree>
    <p:extLst>
      <p:ext uri="{BB962C8B-B14F-4D97-AF65-F5344CB8AC3E}">
        <p14:creationId xmlns:p14="http://schemas.microsoft.com/office/powerpoint/2010/main" val="129420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B08CCD3-BAD4-467E-B843-1BD3FC1D83E6}"/>
              </a:ext>
            </a:extLst>
          </p:cNvPr>
          <p:cNvSpPr>
            <a:spLocks noGrp="1"/>
          </p:cNvSpPr>
          <p:nvPr>
            <p:ph type="pic" sz="quarter" idx="14"/>
          </p:nvPr>
        </p:nvSpPr>
        <p:spPr>
          <a:xfrm>
            <a:off x="1524" y="0"/>
            <a:ext cx="12188952" cy="6858000"/>
          </a:xfrm>
          <a:solidFill>
            <a:schemeClr val="tx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77240" y="960120"/>
            <a:ext cx="5029200" cy="914400"/>
          </a:xfrm>
        </p:spPr>
        <p:txBody>
          <a:bodyPr/>
          <a:lstStyle>
            <a:lvl1pPr algn="ctr">
              <a:defRPr>
                <a:solidFill>
                  <a:schemeClr val="accent3"/>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ext Placeholder 8">
            <a:extLst>
              <a:ext uri="{FF2B5EF4-FFF2-40B4-BE49-F238E27FC236}">
                <a16:creationId xmlns:a16="http://schemas.microsoft.com/office/drawing/2014/main" id="{E4E5D546-07C2-4A4B-85D2-F23B489AB478}"/>
              </a:ext>
            </a:extLst>
          </p:cNvPr>
          <p:cNvSpPr>
            <a:spLocks noGrp="1"/>
          </p:cNvSpPr>
          <p:nvPr>
            <p:ph type="body" sz="quarter" idx="15" hasCustomPrompt="1"/>
          </p:nvPr>
        </p:nvSpPr>
        <p:spPr>
          <a:xfrm>
            <a:off x="914400" y="2935224"/>
            <a:ext cx="213055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0" name="Text Placeholder 8">
            <a:extLst>
              <a:ext uri="{FF2B5EF4-FFF2-40B4-BE49-F238E27FC236}">
                <a16:creationId xmlns:a16="http://schemas.microsoft.com/office/drawing/2014/main" id="{BD981D89-A62B-4844-B43A-DFEEC6CACD27}"/>
              </a:ext>
            </a:extLst>
          </p:cNvPr>
          <p:cNvSpPr>
            <a:spLocks noGrp="1"/>
          </p:cNvSpPr>
          <p:nvPr>
            <p:ph type="body" sz="quarter" idx="16" hasCustomPrompt="1"/>
          </p:nvPr>
        </p:nvSpPr>
        <p:spPr>
          <a:xfrm>
            <a:off x="914400" y="4306824"/>
            <a:ext cx="213055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1" name="Text Placeholder 8">
            <a:extLst>
              <a:ext uri="{FF2B5EF4-FFF2-40B4-BE49-F238E27FC236}">
                <a16:creationId xmlns:a16="http://schemas.microsoft.com/office/drawing/2014/main" id="{071D86D6-F37C-4280-9551-DFF729C85B03}"/>
              </a:ext>
            </a:extLst>
          </p:cNvPr>
          <p:cNvSpPr>
            <a:spLocks noGrp="1"/>
          </p:cNvSpPr>
          <p:nvPr>
            <p:ph type="body" sz="quarter" idx="17" hasCustomPrompt="1"/>
          </p:nvPr>
        </p:nvSpPr>
        <p:spPr>
          <a:xfrm>
            <a:off x="3264408" y="2935224"/>
            <a:ext cx="222199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2" name="Text Placeholder 8">
            <a:extLst>
              <a:ext uri="{FF2B5EF4-FFF2-40B4-BE49-F238E27FC236}">
                <a16:creationId xmlns:a16="http://schemas.microsoft.com/office/drawing/2014/main" id="{BB88B61E-B44C-46EB-B875-1F55B02E895C}"/>
              </a:ext>
            </a:extLst>
          </p:cNvPr>
          <p:cNvSpPr>
            <a:spLocks noGrp="1"/>
          </p:cNvSpPr>
          <p:nvPr>
            <p:ph type="body" sz="quarter" idx="18" hasCustomPrompt="1"/>
          </p:nvPr>
        </p:nvSpPr>
        <p:spPr>
          <a:xfrm>
            <a:off x="3264408" y="4334256"/>
            <a:ext cx="222199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Tree>
    <p:extLst>
      <p:ext uri="{BB962C8B-B14F-4D97-AF65-F5344CB8AC3E}">
        <p14:creationId xmlns:p14="http://schemas.microsoft.com/office/powerpoint/2010/main" val="141773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ps for Business">
    <p:spTree>
      <p:nvGrpSpPr>
        <p:cNvPr id="1" name=""/>
        <p:cNvGrpSpPr/>
        <p:nvPr/>
      </p:nvGrpSpPr>
      <p:grpSpPr>
        <a:xfrm>
          <a:off x="0" y="0"/>
          <a:ext cx="0" cy="0"/>
          <a:chOff x="0" y="0"/>
          <a:chExt cx="0" cy="0"/>
        </a:xfrm>
      </p:grpSpPr>
      <p:pic>
        <p:nvPicPr>
          <p:cNvPr id="33" name="Picture 32" descr="photo of marble ">
            <a:extLst>
              <a:ext uri="{FF2B5EF4-FFF2-40B4-BE49-F238E27FC236}">
                <a16:creationId xmlns:a16="http://schemas.microsoft.com/office/drawing/2014/main" id="{5886E31A-DA35-4E25-9FA3-92E90FBF38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oup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Straight Connector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nchor="b" anchorCtr="0"/>
          <a:lstStyle>
            <a:lvl1pPr>
              <a:defRPr>
                <a:solidFill>
                  <a:schemeClr val="accent3">
                    <a:lumMod val="25000"/>
                  </a:schemeClr>
                </a:solidFill>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nchor="b" anchorCtr="0"/>
          <a:lstStyle>
            <a:lvl1pPr>
              <a:defRPr>
                <a:solidFill>
                  <a:schemeClr val="accent3">
                    <a:lumMod val="2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nchor="b" anchorCtr="0"/>
          <a:lstStyle>
            <a:lvl1pPr>
              <a:defRPr>
                <a:solidFill>
                  <a:schemeClr val="accent3">
                    <a:lumMod val="2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9" name="Content Placeholder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2" name="Content Placeholder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6" name="Text Placeholder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17" name="Text Placeholder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1" name="Text Placeholder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22" name="Text Placeholder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grpSp>
        <p:nvGrpSpPr>
          <p:cNvPr id="23" name="Group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Straight Connector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aphic 25" descr="sprig icon">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1336812666"/>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C6AF499-A975-4930-A45C-320ABE4AA982}"/>
              </a:ext>
            </a:extLst>
          </p:cNvPr>
          <p:cNvSpPr>
            <a:spLocks noGrp="1"/>
          </p:cNvSpPr>
          <p:nvPr>
            <p:ph type="pic" sz="quarter" idx="14"/>
          </p:nvPr>
        </p:nvSpPr>
        <p:spPr>
          <a:xfrm>
            <a:off x="1524" y="0"/>
            <a:ext cx="12188952" cy="6858000"/>
          </a:xfrm>
          <a:solidFill>
            <a:schemeClr val="tx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1280160"/>
            <a:ext cx="3191256" cy="914400"/>
          </a:xfrm>
        </p:spPr>
        <p:txBody>
          <a:bodyPr/>
          <a:lstStyle>
            <a:lvl1pPr algn="ctr">
              <a:defRPr>
                <a:solidFill>
                  <a:schemeClr val="accent3"/>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41248" y="2624328"/>
            <a:ext cx="3191256" cy="804672"/>
          </a:xfrm>
        </p:spPr>
        <p:txBody>
          <a:bodyPr>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Content Placeholder 2">
            <a:extLst>
              <a:ext uri="{FF2B5EF4-FFF2-40B4-BE49-F238E27FC236}">
                <a16:creationId xmlns:a16="http://schemas.microsoft.com/office/drawing/2014/main" id="{5D9AFEBB-77FA-45B8-93D7-F6A638A01962}"/>
              </a:ext>
            </a:extLst>
          </p:cNvPr>
          <p:cNvSpPr>
            <a:spLocks noGrp="1"/>
          </p:cNvSpPr>
          <p:nvPr>
            <p:ph idx="15" hasCustomPrompt="1"/>
          </p:nvPr>
        </p:nvSpPr>
        <p:spPr>
          <a:xfrm>
            <a:off x="841248" y="4043553"/>
            <a:ext cx="3191256" cy="804672"/>
          </a:xfrm>
        </p:spPr>
        <p:txBody>
          <a:bodyPr>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a:r>
              <a:rPr lang="en-US" dirty="0"/>
              <a:t>Click to edit text</a:t>
            </a:r>
          </a:p>
        </p:txBody>
      </p:sp>
    </p:spTree>
    <p:extLst>
      <p:ext uri="{BB962C8B-B14F-4D97-AF65-F5344CB8AC3E}">
        <p14:creationId xmlns:p14="http://schemas.microsoft.com/office/powerpoint/2010/main" val="4575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AF2033B6-A37A-42D0-8C26-9C7E14CFDEE5}"/>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046720" y="1280160"/>
            <a:ext cx="3438144" cy="914400"/>
          </a:xfrm>
        </p:spPr>
        <p:txBody>
          <a:bodyPr/>
          <a:lstStyle>
            <a:lvl1pPr algn="ctr">
              <a:defRPr>
                <a:solidFill>
                  <a:schemeClr val="accent3">
                    <a:lumMod val="25000"/>
                  </a:schemeClr>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65592" y="2770632"/>
            <a:ext cx="3200400" cy="457200"/>
          </a:xfrm>
        </p:spPr>
        <p:txBody>
          <a:bodyPr>
            <a:noAutofit/>
          </a:bodyPr>
          <a:lstStyle>
            <a:lvl1pPr marL="0" indent="0" algn="ctr">
              <a:lnSpc>
                <a:spcPts val="2100"/>
              </a:lnSpc>
              <a:buNone/>
              <a:defRPr sz="2000" spc="3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0" name="Content Placeholder 2">
            <a:extLst>
              <a:ext uri="{FF2B5EF4-FFF2-40B4-BE49-F238E27FC236}">
                <a16:creationId xmlns:a16="http://schemas.microsoft.com/office/drawing/2014/main" id="{26C5036E-BEC3-4FC6-A05E-18F7A078B167}"/>
              </a:ext>
            </a:extLst>
          </p:cNvPr>
          <p:cNvSpPr>
            <a:spLocks noGrp="1"/>
          </p:cNvSpPr>
          <p:nvPr>
            <p:ph idx="15" hasCustomPrompt="1"/>
          </p:nvPr>
        </p:nvSpPr>
        <p:spPr>
          <a:xfrm>
            <a:off x="8403336" y="3922776"/>
            <a:ext cx="2715768" cy="1289304"/>
          </a:xfrm>
        </p:spPr>
        <p:txBody>
          <a:bodyPr>
            <a:noAutofit/>
          </a:bodyPr>
          <a:lstStyle>
            <a:lvl1pPr marL="0" indent="0" algn="ctr">
              <a:lnSpc>
                <a:spcPct val="100000"/>
              </a:lnSpc>
              <a:buNone/>
              <a:defRPr sz="16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a:r>
              <a:rPr lang="en-US" dirty="0"/>
              <a:t>Click to edit text</a:t>
            </a:r>
          </a:p>
        </p:txBody>
      </p:sp>
    </p:spTree>
    <p:extLst>
      <p:ext uri="{BB962C8B-B14F-4D97-AF65-F5344CB8AC3E}">
        <p14:creationId xmlns:p14="http://schemas.microsoft.com/office/powerpoint/2010/main" val="35763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defRPr>
                <a:solidFill>
                  <a:schemeClr val="accent3">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7421563" y="2342144"/>
            <a:ext cx="3932237" cy="1600200"/>
          </a:xfrm>
        </p:spPr>
        <p:txBody>
          <a:bodyPr anchor="ctr">
            <a:normAutofit/>
          </a:bodyPr>
          <a:lstStyle>
            <a:lvl1pPr algn="ctr">
              <a:defRPr sz="4000">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495300" y="859089"/>
            <a:ext cx="6172200" cy="4873625"/>
          </a:xfrm>
        </p:spPr>
        <p:txBody>
          <a:bodyPr/>
          <a:lstStyle>
            <a:lvl1pPr>
              <a:defRPr sz="3200">
                <a:solidFill>
                  <a:schemeClr val="accent3">
                    <a:lumMod val="25000"/>
                  </a:schemeClr>
                </a:solidFill>
              </a:defRPr>
            </a:lvl1pPr>
            <a:lvl2pPr>
              <a:defRPr sz="2800">
                <a:solidFill>
                  <a:schemeClr val="accent3">
                    <a:lumMod val="25000"/>
                  </a:schemeClr>
                </a:solidFill>
              </a:defRPr>
            </a:lvl2pPr>
            <a:lvl3pPr>
              <a:defRPr sz="2400">
                <a:solidFill>
                  <a:schemeClr val="accent3">
                    <a:lumMod val="25000"/>
                  </a:schemeClr>
                </a:solidFill>
              </a:defRPr>
            </a:lvl3pPr>
            <a:lvl4pPr>
              <a:defRPr sz="2000">
                <a:solidFill>
                  <a:schemeClr val="accent3">
                    <a:lumMod val="25000"/>
                  </a:schemeClr>
                </a:solidFill>
              </a:defRPr>
            </a:lvl4pPr>
            <a:lvl5pPr>
              <a:defRPr sz="2000">
                <a:solidFill>
                  <a:schemeClr val="accent3">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0621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defRPr>
                <a:solidFill>
                  <a:schemeClr val="accent3">
                    <a:lumMod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5157787" cy="368458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5183188" cy="368458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Conference presentation</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lvl1pPr>
              <a:defRPr>
                <a:solidFill>
                  <a:schemeClr val="accent3">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41CBEE4-3FAE-4685-BA5D-89EE53B32DBC}"/>
              </a:ext>
            </a:extLst>
          </p:cNvPr>
          <p:cNvSpPr>
            <a:spLocks noGrp="1"/>
          </p:cNvSpPr>
          <p:nvPr>
            <p:ph type="pic" sz="quarter" idx="14"/>
          </p:nvPr>
        </p:nvSpPr>
        <p:spPr>
          <a:xfrm>
            <a:off x="1524" y="-7620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78251" y="685800"/>
            <a:ext cx="3959352" cy="5486400"/>
          </a:xfrm>
          <a:solidFill>
            <a:schemeClr val="tx2">
              <a:lumMod val="20000"/>
              <a:lumOff val="80000"/>
              <a:alpha val="90000"/>
            </a:schemeClr>
          </a:solidFill>
          <a:ln w="38100" cmpd="sng">
            <a:solidFill>
              <a:schemeClr val="accent5">
                <a:lumMod val="50000"/>
              </a:schemeClr>
            </a:solidFill>
          </a:ln>
        </p:spPr>
        <p:txBody>
          <a:bodyPr lIns="274320" tIns="457200" rIns="274320" anchor="t">
            <a:noAutofit/>
          </a:bodyPr>
          <a:lstStyle>
            <a:lvl1pPr algn="ctr">
              <a:defRPr spc="100" baseline="0">
                <a:solidFill>
                  <a:schemeClr val="accent3">
                    <a:lumMod val="25000"/>
                  </a:schemeClr>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ext Placeholder 8">
            <a:extLst>
              <a:ext uri="{FF2B5EF4-FFF2-40B4-BE49-F238E27FC236}">
                <a16:creationId xmlns:a16="http://schemas.microsoft.com/office/drawing/2014/main" id="{6A67D98D-D4C9-49C3-B1D7-0D6F2D3371BB}"/>
              </a:ext>
            </a:extLst>
          </p:cNvPr>
          <p:cNvSpPr>
            <a:spLocks noGrp="1"/>
          </p:cNvSpPr>
          <p:nvPr>
            <p:ph type="body" sz="quarter" idx="15" hasCustomPrompt="1"/>
          </p:nvPr>
        </p:nvSpPr>
        <p:spPr>
          <a:xfrm>
            <a:off x="592551" y="800100"/>
            <a:ext cx="3730752" cy="5257800"/>
          </a:xfrm>
          <a:ln w="12700">
            <a:solidFill>
              <a:schemeClr val="tx2"/>
            </a:solidFill>
          </a:ln>
        </p:spPr>
        <p:txBody>
          <a:bodyPr lIns="274320" tIns="1371600" rIns="274320">
            <a:noAutofit/>
          </a:bodyPr>
          <a:lstStyle>
            <a:lvl1pPr marL="0" indent="0" algn="ctr">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3" name="Title 1" hidden="1">
            <a:extLst>
              <a:ext uri="{FF2B5EF4-FFF2-40B4-BE49-F238E27FC236}">
                <a16:creationId xmlns:a16="http://schemas.microsoft.com/office/drawing/2014/main" id="{3F2612BA-64D8-41EC-9F7A-0615FD68EDCA}"/>
              </a:ext>
            </a:extLst>
          </p:cNvPr>
          <p:cNvSpPr txBox="1">
            <a:spLocks/>
          </p:cNvSpPr>
          <p:nvPr userDrawn="1"/>
        </p:nvSpPr>
        <p:spPr>
          <a:xfrm>
            <a:off x="1005398" y="960120"/>
            <a:ext cx="2971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a:lstStyle>
          <a:p>
            <a:pPr algn="ctr"/>
            <a:r>
              <a:rPr lang="en-US" spc="100" dirty="0">
                <a:latin typeface="Elephant Pro" pitchFamily="2" charset="0"/>
              </a:rPr>
              <a:t>Agenda</a:t>
            </a:r>
          </a:p>
        </p:txBody>
      </p:sp>
    </p:spTree>
    <p:extLst>
      <p:ext uri="{BB962C8B-B14F-4D97-AF65-F5344CB8AC3E}">
        <p14:creationId xmlns:p14="http://schemas.microsoft.com/office/powerpoint/2010/main" val="3426776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960120" y="317814"/>
            <a:ext cx="10570464" cy="1700784"/>
          </a:xfrm>
        </p:spPr>
        <p:txBody>
          <a:bodyPr>
            <a:noAutofit/>
          </a:bodyPr>
          <a:lstStyle>
            <a:lvl1pPr>
              <a:defRPr sz="48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96696" y="2770632"/>
            <a:ext cx="4983480" cy="3639312"/>
          </a:xfrm>
        </p:spPr>
        <p:txBody>
          <a:bodyPr>
            <a:normAutofit/>
          </a:bodyPr>
          <a:lstStyle>
            <a:lvl1pPr marL="283464" indent="-283464">
              <a:buFont typeface="Arial" panose="020B0604020202020204" pitchFamily="34" charset="0"/>
              <a:buChar char="•"/>
              <a:defRPr sz="2000"/>
            </a:lvl1pPr>
            <a:lvl2pPr marL="548640" indent="-283464">
              <a:defRPr sz="1800"/>
            </a:lvl2pPr>
            <a:lvl3pPr marL="822960" indent="-285750">
              <a:buFont typeface="Arial" panose="020B0604020202020204" pitchFamily="34" charset="0"/>
              <a:buChar char="•"/>
              <a:defRPr sz="1400"/>
            </a:lvl3pPr>
            <a:lvl4pPr marL="1097280" indent="-283464">
              <a:defRPr sz="1400"/>
            </a:lvl4pPr>
            <a:lvl5pPr marL="137160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639312"/>
          </a:xfrm>
        </p:spPr>
        <p:txBody>
          <a:bodyPr>
            <a:normAutofit/>
          </a:bodyPr>
          <a:lstStyle>
            <a:lvl1pPr marL="283464" indent="-283464">
              <a:buFont typeface="Arial" panose="020B0604020202020204" pitchFamily="34" charset="0"/>
              <a:buChar char="•"/>
              <a:defRPr sz="2000"/>
            </a:lvl1pPr>
            <a:lvl2pPr marL="548640" indent="-283464">
              <a:defRPr sz="1800"/>
            </a:lvl2pPr>
            <a:lvl3pPr marL="822960" indent="-285750">
              <a:buFont typeface="Arial" panose="020B0604020202020204" pitchFamily="34" charset="0"/>
              <a:buChar char="•"/>
              <a:defRPr sz="1400"/>
            </a:lvl3pPr>
            <a:lvl4pPr marL="1097280" indent="-283464">
              <a:defRPr sz="1400"/>
            </a:lvl4pPr>
            <a:lvl5pPr marL="137160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14616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presenter">
    <p:spTree>
      <p:nvGrpSpPr>
        <p:cNvPr id="1" name=""/>
        <p:cNvGrpSpPr/>
        <p:nvPr/>
      </p:nvGrpSpPr>
      <p:grpSpPr>
        <a:xfrm>
          <a:off x="0" y="0"/>
          <a:ext cx="0" cy="0"/>
          <a:chOff x="0" y="0"/>
          <a:chExt cx="0" cy="0"/>
        </a:xfrm>
      </p:grpSpPr>
      <p:pic>
        <p:nvPicPr>
          <p:cNvPr id="10" name="Picture 9" descr="photo of marble&#10;">
            <a:extLst>
              <a:ext uri="{FF2B5EF4-FFF2-40B4-BE49-F238E27FC236}">
                <a16:creationId xmlns:a16="http://schemas.microsoft.com/office/drawing/2014/main" id="{CEFBE0D1-09DC-41AA-9A18-E5E07B941D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1859217-510A-4C29-85EE-456A26AAC78C}"/>
              </a:ext>
            </a:extLst>
          </p:cNvPr>
          <p:cNvSpPr/>
          <p:nvPr userDrawn="1"/>
        </p:nvSpPr>
        <p:spPr>
          <a:xfrm>
            <a:off x="466163" y="457200"/>
            <a:ext cx="11274552" cy="5943600"/>
          </a:xfrm>
          <a:prstGeom prst="rect">
            <a:avLst/>
          </a:prstGeom>
          <a:solidFill>
            <a:schemeClr val="tx2">
              <a:lumMod val="20000"/>
              <a:lumOff val="80000"/>
              <a:alpha val="7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960120" y="960120"/>
            <a:ext cx="464515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960120" y="3962399"/>
            <a:ext cx="4617720" cy="2103120"/>
          </a:xfrm>
        </p:spPr>
        <p:txBody>
          <a:bodyPr>
            <a:normAutofit/>
          </a:bodyPr>
          <a:lstStyle>
            <a:lvl1pPr marL="0" indent="0" algn="ctr">
              <a:lnSpc>
                <a:spcPts val="2100"/>
              </a:lnSpc>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6316571" y="777240"/>
            <a:ext cx="5029200" cy="5303520"/>
          </a:xfrm>
          <a:solidFill>
            <a:schemeClr val="bg1"/>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960120" y="3172968"/>
            <a:ext cx="4617720" cy="457200"/>
          </a:xfrm>
        </p:spPr>
        <p:txBody>
          <a:bodyPr>
            <a:noAutofit/>
          </a:bodyPr>
          <a:lstStyle>
            <a:lvl1pPr marL="0" indent="0" algn="ctr">
              <a:buNone/>
              <a:defRPr sz="2000" b="0" spc="300">
                <a:solidFill>
                  <a:schemeClr val="accent3">
                    <a:lumMod val="25000"/>
                  </a:schemeClr>
                </a:solidFill>
                <a:latin typeface="+mn-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NAME</a:t>
            </a:r>
          </a:p>
        </p:txBody>
      </p:sp>
      <p:pic>
        <p:nvPicPr>
          <p:cNvPr id="14" name="Graphic 13" descr="sprig icon&#10;">
            <a:extLst>
              <a:ext uri="{FF2B5EF4-FFF2-40B4-BE49-F238E27FC236}">
                <a16:creationId xmlns:a16="http://schemas.microsoft.com/office/drawing/2014/main" id="{8203CE7C-A0C4-4B19-BD99-5B8977E694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865924">
            <a:off x="2641877" y="2157078"/>
            <a:ext cx="1280160" cy="662539"/>
          </a:xfrm>
          <a:prstGeom prst="rect">
            <a:avLst/>
          </a:prstGeom>
        </p:spPr>
      </p:pic>
    </p:spTree>
    <p:extLst>
      <p:ext uri="{BB962C8B-B14F-4D97-AF65-F5344CB8AC3E}">
        <p14:creationId xmlns:p14="http://schemas.microsoft.com/office/powerpoint/2010/main" val="31288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4FF3C43-7D8E-4810-A3BC-9AE3209111DB}"/>
              </a:ext>
            </a:extLst>
          </p:cNvPr>
          <p:cNvSpPr>
            <a:spLocks noGrp="1"/>
          </p:cNvSpPr>
          <p:nvPr>
            <p:ph type="pic" sz="quarter" idx="13"/>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143000" y="960120"/>
            <a:ext cx="4114800" cy="914400"/>
          </a:xfrm>
        </p:spPr>
        <p:txBody>
          <a:bodyPr anchor="b">
            <a:normAutofit/>
          </a:bodyPr>
          <a:lstStyle>
            <a:lvl1pPr algn="ctr">
              <a:defRPr sz="3200">
                <a:solidFill>
                  <a:schemeClr val="accent3">
                    <a:lumMod val="2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371600" y="3136392"/>
            <a:ext cx="3657600" cy="1627632"/>
          </a:xfrm>
        </p:spPr>
        <p:txBody>
          <a:bodyPr>
            <a:normAutofit/>
          </a:bodyPr>
          <a:lstStyle>
            <a:lvl1pPr marL="0" indent="0" algn="ctr">
              <a:lnSpc>
                <a:spcPts val="2100"/>
              </a:lnSpc>
              <a:buNone/>
              <a:defRPr sz="1400">
                <a:solidFill>
                  <a:schemeClr val="accent3">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9165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pic>
        <p:nvPicPr>
          <p:cNvPr id="18" name="Picture 17" descr="image of marble texture">
            <a:extLst>
              <a:ext uri="{FF2B5EF4-FFF2-40B4-BE49-F238E27FC236}">
                <a16:creationId xmlns:a16="http://schemas.microsoft.com/office/drawing/2014/main" id="{DE4FCA92-4B09-4386-A95D-2823C777C5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oup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Straight Connector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nchor="b" anchorCtr="0"/>
          <a:lstStyle>
            <a:lvl1pPr>
              <a:defRPr>
                <a:solidFill>
                  <a:schemeClr val="accent3">
                    <a:lumMod val="25000"/>
                  </a:schemeClr>
                </a:solidFill>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nchor="b" anchorCtr="0"/>
          <a:lstStyle>
            <a:lvl1pPr>
              <a:defRPr>
                <a:solidFill>
                  <a:schemeClr val="accent3">
                    <a:lumMod val="2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nchor="b" anchorCtr="0"/>
          <a:lstStyle>
            <a:lvl1pPr>
              <a:defRPr>
                <a:solidFill>
                  <a:schemeClr val="accent3">
                    <a:lumMod val="2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9" name="Content Placeholder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2" name="Content Placeholder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6" name="Text Placeholder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17" name="Text Placeholder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1" name="Text Placeholder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22" name="Text Placeholder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grpSp>
        <p:nvGrpSpPr>
          <p:cNvPr id="23" name="Group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Straight Connector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aphic 25" descr="sprig icon">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4049759527"/>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E52EF6E-0B58-484F-94A5-9BAA116171BF}"/>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09600" y="914400"/>
            <a:ext cx="10972800" cy="5029200"/>
          </a:xfrm>
          <a:ln w="38100">
            <a:solidFill>
              <a:schemeClr val="tx2"/>
            </a:solidFill>
          </a:ln>
        </p:spPr>
        <p:txBody>
          <a:bodyPr lIns="914400" rIns="914400" anchor="ctr">
            <a:noAutofit/>
          </a:bodyPr>
          <a:lstStyle>
            <a:lvl1pPr algn="ctr">
              <a:defRPr sz="3200">
                <a:solidFill>
                  <a:schemeClr val="tx2">
                    <a:lumMod val="20000"/>
                    <a:lumOff val="8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066800" y="4589463"/>
            <a:ext cx="10058400" cy="585216"/>
          </a:xfrm>
        </p:spPr>
        <p:txBody>
          <a:bodyPr/>
          <a:lstStyle>
            <a:lvl1pPr marL="0" indent="0" algn="ctr">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a:xfrm>
            <a:off x="457200" y="6488702"/>
            <a:ext cx="2743200" cy="182880"/>
          </a:xfrm>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8995608" y="6488702"/>
            <a:ext cx="2743200" cy="182880"/>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ypothesi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EE5B85B-2CE4-49C6-A626-897037552E6D}"/>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4270248" y="1280160"/>
            <a:ext cx="3657600" cy="914400"/>
          </a:xfrm>
        </p:spPr>
        <p:txBody>
          <a:bodyPr/>
          <a:lstStyle>
            <a:lvl1pPr algn="ctr">
              <a:defRPr>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4270248" y="2642616"/>
            <a:ext cx="3657600" cy="1078992"/>
          </a:xfrm>
        </p:spPr>
        <p:txBody>
          <a:bodyPr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4270248" y="4315968"/>
            <a:ext cx="3657600" cy="822960"/>
          </a:xfrm>
        </p:spPr>
        <p:txBody>
          <a:bodyPr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Conference presentation</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centa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454152" y="749808"/>
            <a:ext cx="11283696" cy="914400"/>
          </a:xfrm>
        </p:spPr>
        <p:txBody>
          <a:bodyPr anchor="ctr"/>
          <a:lstStyle>
            <a:lvl1pPr algn="ctr">
              <a:defRPr sz="320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876300" y="2317750"/>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Content Placeholder 2">
            <a:extLst>
              <a:ext uri="{FF2B5EF4-FFF2-40B4-BE49-F238E27FC236}">
                <a16:creationId xmlns:a16="http://schemas.microsoft.com/office/drawing/2014/main" id="{9F79AF1F-7242-4F30-8C34-3161A601D69C}"/>
              </a:ext>
            </a:extLst>
          </p:cNvPr>
          <p:cNvSpPr>
            <a:spLocks noGrp="1"/>
          </p:cNvSpPr>
          <p:nvPr>
            <p:ph idx="13"/>
          </p:nvPr>
        </p:nvSpPr>
        <p:spPr>
          <a:xfrm>
            <a:off x="8943975" y="2317749"/>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651CEFA7-BDAC-4AF4-9581-D5F23678BD4A}"/>
              </a:ext>
            </a:extLst>
          </p:cNvPr>
          <p:cNvSpPr>
            <a:spLocks noGrp="1"/>
          </p:cNvSpPr>
          <p:nvPr>
            <p:ph idx="14"/>
          </p:nvPr>
        </p:nvSpPr>
        <p:spPr>
          <a:xfrm>
            <a:off x="6254750" y="2317748"/>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A3BA914A-7D10-4F7D-B226-5324D5329F71}"/>
              </a:ext>
            </a:extLst>
          </p:cNvPr>
          <p:cNvSpPr>
            <a:spLocks noGrp="1"/>
          </p:cNvSpPr>
          <p:nvPr>
            <p:ph idx="15"/>
          </p:nvPr>
        </p:nvSpPr>
        <p:spPr>
          <a:xfrm>
            <a:off x="3565525" y="2317748"/>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A111B60-CB4D-4836-B3B0-99E3A740B087}"/>
              </a:ext>
            </a:extLst>
          </p:cNvPr>
          <p:cNvCxnSpPr>
            <a:cxnSpLocks/>
          </p:cNvCxnSpPr>
          <p:nvPr userDrawn="1"/>
        </p:nvCxnSpPr>
        <p:spPr>
          <a:xfrm>
            <a:off x="6781800" y="1992404"/>
            <a:ext cx="29337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077C5C-B350-49D7-9F72-CC7402D7F3AF}"/>
              </a:ext>
            </a:extLst>
          </p:cNvPr>
          <p:cNvCxnSpPr>
            <a:cxnSpLocks/>
          </p:cNvCxnSpPr>
          <p:nvPr userDrawn="1"/>
        </p:nvCxnSpPr>
        <p:spPr>
          <a:xfrm>
            <a:off x="2479675" y="1992404"/>
            <a:ext cx="30067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descr="sprig icon">
            <a:extLst>
              <a:ext uri="{FF2B5EF4-FFF2-40B4-BE49-F238E27FC236}">
                <a16:creationId xmlns:a16="http://schemas.microsoft.com/office/drawing/2014/main" id="{3455B0EC-C4D6-4967-AA15-F5B9787992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5678556" y="1759981"/>
            <a:ext cx="914400" cy="406100"/>
          </a:xfrm>
          <a:prstGeom prst="rect">
            <a:avLst/>
          </a:prstGeom>
        </p:spPr>
      </p:pic>
    </p:spTree>
    <p:extLst>
      <p:ext uri="{BB962C8B-B14F-4D97-AF65-F5344CB8AC3E}">
        <p14:creationId xmlns:p14="http://schemas.microsoft.com/office/powerpoint/2010/main" val="29888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great product">
    <p:bg>
      <p:bgPr>
        <a:solidFill>
          <a:schemeClr val="accent3">
            <a:lumMod val="1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3DD5414-F5B4-4934-A635-6276FB3ED997}"/>
              </a:ext>
            </a:extLst>
          </p:cNvPr>
          <p:cNvSpPr>
            <a:spLocks noGrp="1"/>
          </p:cNvSpPr>
          <p:nvPr>
            <p:ph type="pic" sz="quarter" idx="14"/>
          </p:nvPr>
        </p:nvSpPr>
        <p:spPr>
          <a:xfrm>
            <a:off x="0" y="0"/>
            <a:ext cx="6096000"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779514" y="958515"/>
            <a:ext cx="4398264" cy="914400"/>
          </a:xfrm>
        </p:spPr>
        <p:txBody>
          <a:bodyPr>
            <a:normAutofit/>
          </a:bodyPr>
          <a:lstStyle>
            <a:lvl1pPr algn="ctr">
              <a:defRPr sz="2900" spc="100" baseline="0">
                <a:solidFill>
                  <a:schemeClr val="accent3"/>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7104888" y="2816352"/>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3" name="Content Placeholder 2">
            <a:extLst>
              <a:ext uri="{FF2B5EF4-FFF2-40B4-BE49-F238E27FC236}">
                <a16:creationId xmlns:a16="http://schemas.microsoft.com/office/drawing/2014/main" id="{B0BB0A7E-D7A2-4EFF-A134-B2AD0D06FDC6}"/>
              </a:ext>
            </a:extLst>
          </p:cNvPr>
          <p:cNvSpPr>
            <a:spLocks noGrp="1"/>
          </p:cNvSpPr>
          <p:nvPr>
            <p:ph idx="15" hasCustomPrompt="1"/>
          </p:nvPr>
        </p:nvSpPr>
        <p:spPr>
          <a:xfrm>
            <a:off x="7104888" y="3922776"/>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4" name="Content Placeholder 2">
            <a:extLst>
              <a:ext uri="{FF2B5EF4-FFF2-40B4-BE49-F238E27FC236}">
                <a16:creationId xmlns:a16="http://schemas.microsoft.com/office/drawing/2014/main" id="{6C900BA0-1BE3-4C3A-95B2-0DFEE734031C}"/>
              </a:ext>
            </a:extLst>
          </p:cNvPr>
          <p:cNvSpPr>
            <a:spLocks noGrp="1"/>
          </p:cNvSpPr>
          <p:nvPr>
            <p:ph idx="16" hasCustomPrompt="1"/>
          </p:nvPr>
        </p:nvSpPr>
        <p:spPr>
          <a:xfrm>
            <a:off x="7104888" y="5084064"/>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D9783C95-300F-479E-8A8E-9F6BE3C723D9}"/>
              </a:ext>
            </a:extLst>
          </p:cNvPr>
          <p:cNvCxnSpPr>
            <a:cxnSpLocks/>
          </p:cNvCxnSpPr>
          <p:nvPr userDrawn="1"/>
        </p:nvCxnSpPr>
        <p:spPr>
          <a:xfrm>
            <a:off x="7231888" y="2340201"/>
            <a:ext cx="1140587"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09354D-0D6D-4528-8858-7768965572A6}"/>
              </a:ext>
            </a:extLst>
          </p:cNvPr>
          <p:cNvCxnSpPr>
            <a:cxnSpLocks/>
          </p:cNvCxnSpPr>
          <p:nvPr userDrawn="1"/>
        </p:nvCxnSpPr>
        <p:spPr>
          <a:xfrm>
            <a:off x="9563100" y="2349065"/>
            <a:ext cx="1181232"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1117FA-5C64-4802-BBCD-D39A5647932B}"/>
              </a:ext>
            </a:extLst>
          </p:cNvPr>
          <p:cNvCxnSpPr>
            <a:cxnSpLocks/>
          </p:cNvCxnSpPr>
          <p:nvPr userDrawn="1"/>
        </p:nvCxnSpPr>
        <p:spPr>
          <a:xfrm>
            <a:off x="8740521" y="3688966"/>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F332D5-721A-4CD6-9D74-70D7D0201874}"/>
              </a:ext>
            </a:extLst>
          </p:cNvPr>
          <p:cNvCxnSpPr>
            <a:cxnSpLocks/>
          </p:cNvCxnSpPr>
          <p:nvPr userDrawn="1"/>
        </p:nvCxnSpPr>
        <p:spPr>
          <a:xfrm>
            <a:off x="8740521" y="4789102"/>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C4C1E95-18BD-4ADE-AC3B-864D92FB84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8578136" y="2151786"/>
            <a:ext cx="808894" cy="359243"/>
          </a:xfrm>
          <a:prstGeom prst="rect">
            <a:avLst/>
          </a:prstGeom>
        </p:spPr>
      </p:pic>
    </p:spTree>
    <p:extLst>
      <p:ext uri="{BB962C8B-B14F-4D97-AF65-F5344CB8AC3E}">
        <p14:creationId xmlns:p14="http://schemas.microsoft.com/office/powerpoint/2010/main" val="4020370120"/>
      </p:ext>
    </p:extLst>
  </p:cSld>
  <p:clrMapOvr>
    <a:masterClrMapping/>
  </p:clrMapOvr>
  <p:extLst>
    <p:ext uri="{DCECCB84-F9BA-43D5-87BE-67443E8EF086}">
      <p15:sldGuideLst xmlns:p15="http://schemas.microsoft.com/office/powerpoint/2012/main">
        <p15:guide id="1" pos="7392" userDrawn="1">
          <p15:clr>
            <a:srgbClr val="FBAE40"/>
          </p15:clr>
        </p15:guide>
        <p15:guide id="2" pos="4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457200" y="6488702"/>
            <a:ext cx="2743200" cy="182880"/>
          </a:xfrm>
          <a:prstGeom prst="rect">
            <a:avLst/>
          </a:prstGeom>
        </p:spPr>
        <p:txBody>
          <a:bodyPr vert="horz" lIns="91440" tIns="45720" rIns="91440" bIns="45720" rtlCol="0" anchor="b" anchorCtr="0"/>
          <a:lstStyle>
            <a:lvl1pPr algn="l">
              <a:defRPr sz="1000" spc="300">
                <a:solidFill>
                  <a:schemeClr val="bg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488702"/>
            <a:ext cx="4114800" cy="182880"/>
          </a:xfrm>
          <a:prstGeom prst="rect">
            <a:avLst/>
          </a:prstGeom>
        </p:spPr>
        <p:txBody>
          <a:bodyPr vert="horz" lIns="91440" tIns="45720" rIns="91440" bIns="45720" rtlCol="0" anchor="b" anchorCtr="0"/>
          <a:lstStyle>
            <a:lvl1pPr algn="ctr">
              <a:defRPr sz="1000" spc="300">
                <a:solidFill>
                  <a:schemeClr val="bg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997696" y="6488702"/>
            <a:ext cx="2743200" cy="182880"/>
          </a:xfrm>
          <a:prstGeom prst="rect">
            <a:avLst/>
          </a:prstGeom>
        </p:spPr>
        <p:txBody>
          <a:bodyPr vert="horz" lIns="91440" tIns="45720" rIns="91440" bIns="45720" rtlCol="0" anchor="b" anchorCtr="0"/>
          <a:lstStyle>
            <a:lvl1pPr algn="r">
              <a:defRPr sz="1000">
                <a:solidFill>
                  <a:schemeClr val="bg1"/>
                </a:solidFill>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51" r:id="rId4"/>
    <p:sldLayoutId id="2147483677" r:id="rId5"/>
    <p:sldLayoutId id="2147483667" r:id="rId6"/>
    <p:sldLayoutId id="2147483668" r:id="rId7"/>
    <p:sldLayoutId id="2147483656" r:id="rId8"/>
    <p:sldLayoutId id="2147483671" r:id="rId9"/>
    <p:sldLayoutId id="2147483674" r:id="rId10"/>
    <p:sldLayoutId id="2147483678" r:id="rId11"/>
    <p:sldLayoutId id="2147483675" r:id="rId12"/>
    <p:sldLayoutId id="2147483682" r:id="rId13"/>
    <p:sldLayoutId id="2147483666" r:id="rId14"/>
    <p:sldLayoutId id="2147483676" r:id="rId15"/>
    <p:sldLayoutId id="2147483650" r:id="rId16"/>
    <p:sldLayoutId id="2147483670" r:id="rId17"/>
    <p:sldLayoutId id="2147483653" r:id="rId18"/>
    <p:sldLayoutId id="2147483652" r:id="rId19"/>
    <p:sldLayoutId id="2147483683" r:id="rId20"/>
  </p:sldLayoutIdLst>
  <p:hf hdr="0"/>
  <p:txStyles>
    <p:title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2" userDrawn="1">
          <p15:clr>
            <a:srgbClr val="FBAE40"/>
          </p15:clr>
        </p15:guide>
        <p15:guide id="4" pos="7128" userDrawn="1">
          <p15:clr>
            <a:srgbClr val="FBAE40"/>
          </p15:clr>
        </p15:guide>
        <p15:guide id="5" pos="288" userDrawn="1">
          <p15:clr>
            <a:srgbClr val="F26B43"/>
          </p15:clr>
        </p15:guide>
        <p15:guide id="6" pos="7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Placeholder 74">
            <a:extLst>
              <a:ext uri="{FF2B5EF4-FFF2-40B4-BE49-F238E27FC236}">
                <a16:creationId xmlns:a16="http://schemas.microsoft.com/office/drawing/2014/main" id="{81B90C65-1DA4-4E3B-93DD-50C02E869756}"/>
              </a:ext>
            </a:extLst>
          </p:cNvPr>
          <p:cNvPicPr>
            <a:picLocks noGrp="1" noChangeAspect="1"/>
          </p:cNvPicPr>
          <p:nvPr>
            <p:ph type="pic" sz="quarter" idx="14"/>
          </p:nvPr>
        </p:nvPicPr>
        <p:blipFill>
          <a:blip r:embed="rId3"/>
          <a:srcRect/>
          <a:stretch/>
        </p:blipFill>
        <p:spPr>
          <a:xfrm>
            <a:off x="1524" y="0"/>
            <a:ext cx="12188952" cy="6858000"/>
          </a:xfrm>
        </p:spPr>
      </p:pic>
      <p:sp>
        <p:nvSpPr>
          <p:cNvPr id="46" name="Title 45">
            <a:extLst>
              <a:ext uri="{FF2B5EF4-FFF2-40B4-BE49-F238E27FC236}">
                <a16:creationId xmlns:a16="http://schemas.microsoft.com/office/drawing/2014/main" id="{70F6BB83-FE06-42C6-8C19-9F085DD9A9BF}"/>
              </a:ext>
            </a:extLst>
          </p:cNvPr>
          <p:cNvSpPr>
            <a:spLocks noGrp="1"/>
          </p:cNvSpPr>
          <p:nvPr>
            <p:ph type="ctrTitle"/>
          </p:nvPr>
        </p:nvSpPr>
        <p:spPr>
          <a:xfrm>
            <a:off x="458724" y="4524231"/>
            <a:ext cx="11274552" cy="1162499"/>
          </a:xfrm>
        </p:spPr>
        <p:txBody>
          <a:bodyPr/>
          <a:lstStyle/>
          <a:p>
            <a:pPr algn="r" rtl="1"/>
            <a:r>
              <a:rPr lang="ps-AF" b="1" dirty="0">
                <a:latin typeface="Bahij Greta Arabic Medium" panose="02040703060201020203" pitchFamily="18" charset="-78"/>
                <a:cs typeface="Bahij Greta Arabic Medium" panose="02040703060201020203" pitchFamily="18" charset="-78"/>
              </a:rPr>
              <a:t>د سوات په پښتنو کې سیاسي مشرتوب</a:t>
            </a:r>
            <a:endParaRPr lang="en-US" b="1" dirty="0">
              <a:latin typeface="Bahij Greta Arabic Medium" panose="02040703060201020203" pitchFamily="18" charset="-78"/>
              <a:cs typeface="Bahij Greta Arabic Medium" panose="02040703060201020203" pitchFamily="18" charset="-78"/>
            </a:endParaRPr>
          </a:p>
        </p:txBody>
      </p:sp>
      <p:sp>
        <p:nvSpPr>
          <p:cNvPr id="99" name="Subtitle 98">
            <a:extLst>
              <a:ext uri="{FF2B5EF4-FFF2-40B4-BE49-F238E27FC236}">
                <a16:creationId xmlns:a16="http://schemas.microsoft.com/office/drawing/2014/main" id="{3E1C2516-A9DD-4DE3-A1B1-CDA13607697C}"/>
              </a:ext>
            </a:extLst>
          </p:cNvPr>
          <p:cNvSpPr>
            <a:spLocks noGrp="1"/>
          </p:cNvSpPr>
          <p:nvPr>
            <p:ph type="subTitle" idx="1"/>
          </p:nvPr>
        </p:nvSpPr>
        <p:spPr/>
        <p:txBody>
          <a:bodyPr/>
          <a:lstStyle/>
          <a:p>
            <a:pPr algn="r" rtl="1"/>
            <a:r>
              <a:rPr lang="ps-AF" b="1" dirty="0">
                <a:latin typeface="Bahij Greta Arabic Medium" panose="02040703060201020203" pitchFamily="18" charset="-78"/>
                <a:cs typeface="Bahij Greta Arabic Medium" panose="02040703060201020203" pitchFamily="18" charset="-78"/>
              </a:rPr>
              <a:t>لیکوال: قسیم ځیر</a:t>
            </a:r>
            <a:endParaRPr lang="en-US" b="1" dirty="0">
              <a:latin typeface="Bahij Greta Arabic Medium" panose="02040703060201020203" pitchFamily="18" charset="-78"/>
              <a:cs typeface="Bahij Greta Arabic Medium" panose="02040703060201020203" pitchFamily="18" charset="-78"/>
            </a:endParaRPr>
          </a:p>
        </p:txBody>
      </p:sp>
      <p:sp>
        <p:nvSpPr>
          <p:cNvPr id="100" name="Text Placeholder 99">
            <a:extLst>
              <a:ext uri="{FF2B5EF4-FFF2-40B4-BE49-F238E27FC236}">
                <a16:creationId xmlns:a16="http://schemas.microsoft.com/office/drawing/2014/main" id="{3A6E016E-983A-46B3-9B7A-F909E2EE329A}"/>
              </a:ext>
            </a:extLst>
          </p:cNvPr>
          <p:cNvSpPr>
            <a:spLocks noGrp="1"/>
          </p:cNvSpPr>
          <p:nvPr>
            <p:ph type="body" sz="quarter" idx="13"/>
          </p:nvPr>
        </p:nvSpPr>
        <p:spPr/>
        <p:txBody>
          <a:bodyPr/>
          <a:lstStyle/>
          <a:p>
            <a:pPr algn="r" rtl="1"/>
            <a:r>
              <a:rPr lang="ps-AF" b="1" dirty="0">
                <a:latin typeface="Bahij Greta Arabic Medium" panose="02040703060201020203" pitchFamily="18" charset="-78"/>
                <a:cs typeface="Bahij Greta Arabic Medium" panose="02040703060201020203" pitchFamily="18" charset="-78"/>
              </a:rPr>
              <a:t>کتاب ته کتنه</a:t>
            </a:r>
            <a:endParaRPr lang="en-US" b="1" dirty="0">
              <a:latin typeface="Bahij Greta Arabic Medium" panose="02040703060201020203" pitchFamily="18" charset="-78"/>
              <a:cs typeface="Bahij Greta Arabic Medium" panose="02040703060201020203" pitchFamily="18" charset="-78"/>
            </a:endParaRP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خلاصه ۲</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رابطې د سیاسي اتوریتې د تکوین او استحکام د اساسات دي</a:t>
            </a:r>
          </a:p>
          <a:p>
            <a:pPr algn="r" rtl="1"/>
            <a:r>
              <a:rPr lang="ps-AF" dirty="0">
                <a:latin typeface="Bahij Greta Arabic" panose="02040503050201020203" pitchFamily="18" charset="-78"/>
                <a:cs typeface="Bahij Greta Arabic" panose="02040503050201020203" pitchFamily="18" charset="-78"/>
              </a:rPr>
              <a:t>خانان د قدرت د جزایرو په حیث</a:t>
            </a:r>
          </a:p>
          <a:p>
            <a:pPr algn="r" rtl="1"/>
            <a:r>
              <a:rPr lang="ps-AF" dirty="0">
                <a:latin typeface="Bahij Greta Arabic" panose="02040503050201020203" pitchFamily="18" charset="-78"/>
                <a:cs typeface="Bahij Greta Arabic" panose="02040503050201020203" pitchFamily="18" charset="-78"/>
              </a:rPr>
              <a:t>د ستانه پيرانو قدرت په تقوا، وینه، منځګړیتوب، ترک لذاید دنیا او علم باندې ولاړ دی</a:t>
            </a:r>
          </a:p>
          <a:p>
            <a:pPr algn="r" rtl="1"/>
            <a:r>
              <a:rPr lang="ps-AF" dirty="0">
                <a:latin typeface="Bahij Greta Arabic" panose="02040503050201020203" pitchFamily="18" charset="-78"/>
                <a:cs typeface="Bahij Greta Arabic" panose="02040503050201020203" pitchFamily="18" charset="-78"/>
              </a:rPr>
              <a:t>ستانه د عامه ذهنیت جوړونکي دي</a:t>
            </a:r>
          </a:p>
          <a:p>
            <a:pPr algn="r" rtl="1"/>
            <a:r>
              <a:rPr lang="ps-AF" dirty="0">
                <a:latin typeface="Bahij Greta Arabic" panose="02040503050201020203" pitchFamily="18" charset="-78"/>
                <a:cs typeface="Bahij Greta Arabic" panose="02040503050201020203" pitchFamily="18" charset="-78"/>
              </a:rPr>
              <a:t>سیاسي سازمان له افرادو، کلیو او خانانو، د خانانو د بلاکونو او ستانه‌وو جوړ دی مګر سیاسي نظم د افرادو د انتخابونو پایله ده</a:t>
            </a:r>
          </a:p>
          <a:p>
            <a:pPr algn="r" rtl="1"/>
            <a:r>
              <a:rPr lang="ps-AF" dirty="0">
                <a:latin typeface="Bahij Greta Arabic" panose="02040503050201020203" pitchFamily="18" charset="-78"/>
                <a:cs typeface="Bahij Greta Arabic" panose="02040503050201020203" pitchFamily="18" charset="-78"/>
              </a:rPr>
              <a:t>یوازې ځمکه یا ستانه شجره د قدرت سرچینه نه ده بلکې د خان صلاحیت د ایتلافونو او شخصیت هم ډير مهم دی</a:t>
            </a:r>
          </a:p>
          <a:p>
            <a:pPr algn="r" rtl="1"/>
            <a:r>
              <a:rPr lang="ps-AF" dirty="0">
                <a:latin typeface="Bahij Greta Arabic" panose="02040503050201020203" pitchFamily="18" charset="-78"/>
                <a:cs typeface="Bahij Greta Arabic" panose="02040503050201020203" pitchFamily="18" charset="-78"/>
              </a:rPr>
              <a:t>له مشترکو ګټو پرته بل هیڅ لوی وفاق نه شته چې سیاسي نظم ته لوری ورکړي. </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10</a:t>
            </a:fld>
            <a:endParaRPr lang="en-US" dirty="0"/>
          </a:p>
        </p:txBody>
      </p:sp>
    </p:spTree>
    <p:extLst>
      <p:ext uri="{BB962C8B-B14F-4D97-AF65-F5344CB8AC3E}">
        <p14:creationId xmlns:p14="http://schemas.microsoft.com/office/powerpoint/2010/main" val="340187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میتود مسأله</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د ګډونوالو مشاهده د کتاب اصلي میتود دی </a:t>
            </a:r>
          </a:p>
          <a:p>
            <a:pPr algn="r" rtl="1"/>
            <a:r>
              <a:rPr lang="ps-AF" dirty="0">
                <a:latin typeface="Bahij Greta Arabic" panose="02040503050201020203" pitchFamily="18" charset="-78"/>
                <a:cs typeface="Bahij Greta Arabic" panose="02040503050201020203" pitchFamily="18" charset="-78"/>
              </a:rPr>
              <a:t>د دې میتود یوه نیمګړتیا ریکټیویټي ده، یانې دا چې د څېړونکي حضور د هغو خلکو چال چلند بدلوي پر چا چې څېړنه کېږي، بارت په دې اړه څه نه وايي</a:t>
            </a:r>
          </a:p>
          <a:p>
            <a:pPr algn="r" rtl="1"/>
            <a:r>
              <a:rPr lang="ps-AF" dirty="0">
                <a:latin typeface="Bahij Greta Arabic" panose="02040503050201020203" pitchFamily="18" charset="-78"/>
                <a:cs typeface="Bahij Greta Arabic" panose="02040503050201020203" pitchFamily="18" charset="-78"/>
              </a:rPr>
              <a:t>د لاسرسۍ مسله هم ډيره مهمه ده. د بارت میتود مختلفو ګروپونو ته لاسرسۍ نه درلود، ښځې یې ښه مثال دی</a:t>
            </a:r>
          </a:p>
          <a:p>
            <a:pPr algn="r" rtl="1"/>
            <a:r>
              <a:rPr lang="ps-AF" dirty="0">
                <a:latin typeface="Bahij Greta Arabic" panose="02040503050201020203" pitchFamily="18" charset="-78"/>
                <a:cs typeface="Bahij Greta Arabic" panose="02040503050201020203" pitchFamily="18" charset="-78"/>
              </a:rPr>
              <a:t>د کشمالي مسله چې د بارت خادم و او بارت ته یې د خانانو په اړه ډېر معلومات ورکړي، یو لوی میتودیک سوال دی چې څومره د کشمالي ځوابونه سم وو او څومره بارت د هغه له معلوماتو استفاده کړې  </a:t>
            </a:r>
          </a:p>
          <a:p>
            <a:pPr algn="r" rtl="1"/>
            <a:r>
              <a:rPr lang="ps-AF" dirty="0">
                <a:latin typeface="Bahij Greta Arabic" panose="02040503050201020203" pitchFamily="18" charset="-78"/>
                <a:cs typeface="Bahij Greta Arabic" panose="02040503050201020203" pitchFamily="18" charset="-78"/>
              </a:rPr>
              <a:t>بعضې ځایونه بارت له مشاهدې ډير ډيالوګ کوي؛ لکه بارت وايي وروڼه د خلکو مخکې د یو بل سپکه نه کوي دا یو اډيال دی نه یو عملي واقعیت</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11</a:t>
            </a:fld>
            <a:endParaRPr lang="en-US" dirty="0"/>
          </a:p>
        </p:txBody>
      </p:sp>
    </p:spTree>
    <p:extLst>
      <p:ext uri="{BB962C8B-B14F-4D97-AF65-F5344CB8AC3E}">
        <p14:creationId xmlns:p14="http://schemas.microsoft.com/office/powerpoint/2010/main" val="135355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تیوري مسأله ۱</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د سترکچر فنکشنلیزم پای او د ترانسیکشنلیزم پیل</a:t>
            </a:r>
          </a:p>
          <a:p>
            <a:pPr algn="r" rtl="1"/>
            <a:r>
              <a:rPr lang="ps-AF" dirty="0">
                <a:latin typeface="Bahij Greta Arabic" panose="02040503050201020203" pitchFamily="18" charset="-78"/>
                <a:cs typeface="Bahij Greta Arabic" panose="02040503050201020203" pitchFamily="18" charset="-78"/>
              </a:rPr>
              <a:t>ټرانسیکشنلیزم یا اکټر محور لرلید او د سټرکچر او اخلاقي وفاق نه وجود د جامعې د ضامن په حیث</a:t>
            </a:r>
          </a:p>
          <a:p>
            <a:pPr algn="r" rtl="1"/>
            <a:r>
              <a:rPr lang="ps-AF" dirty="0">
                <a:latin typeface="Bahij Greta Arabic" panose="02040503050201020203" pitchFamily="18" charset="-78"/>
                <a:cs typeface="Bahij Greta Arabic" panose="02040503050201020203" pitchFamily="18" charset="-78"/>
              </a:rPr>
              <a:t>سیاسي نظم د یو لړ بې ثباته او بدلېدونکو رابطو په حیث</a:t>
            </a:r>
          </a:p>
          <a:p>
            <a:pPr algn="r" rtl="1"/>
            <a:r>
              <a:rPr lang="ps-AF" dirty="0">
                <a:latin typeface="Bahij Greta Arabic" panose="02040503050201020203" pitchFamily="18" charset="-78"/>
                <a:cs typeface="Bahij Greta Arabic" panose="02040503050201020203" pitchFamily="18" charset="-78"/>
              </a:rPr>
              <a:t>ځمکه د قدرت د اصلي سرچینې په حیث</a:t>
            </a:r>
          </a:p>
          <a:p>
            <a:pPr algn="r" rtl="1"/>
            <a:r>
              <a:rPr lang="ps-AF" dirty="0">
                <a:latin typeface="Bahij Greta Arabic" panose="02040503050201020203" pitchFamily="18" charset="-78"/>
                <a:cs typeface="Bahij Greta Arabic" panose="02040503050201020203" pitchFamily="18" charset="-78"/>
              </a:rPr>
              <a:t>د بارت کتاب خان‌محور او بهرنۍ لرلید لري</a:t>
            </a:r>
          </a:p>
          <a:p>
            <a:pPr algn="r" rtl="1"/>
            <a:r>
              <a:rPr lang="ps-AF" dirty="0">
                <a:latin typeface="Bahij Greta Arabic" panose="02040503050201020203" pitchFamily="18" charset="-78"/>
                <a:cs typeface="Bahij Greta Arabic" panose="02040503050201020203" pitchFamily="18" charset="-78"/>
              </a:rPr>
              <a:t>د بلاکونو د معادلې مسله هم ډیره بارزه ده</a:t>
            </a:r>
          </a:p>
          <a:p>
            <a:pPr algn="r" rtl="1"/>
            <a:r>
              <a:rPr lang="ps-AF" dirty="0">
                <a:latin typeface="Bahij Greta Arabic" panose="02040503050201020203" pitchFamily="18" charset="-78"/>
                <a:cs typeface="Bahij Greta Arabic" panose="02040503050201020203" pitchFamily="18" charset="-78"/>
              </a:rPr>
              <a:t>دا کتاب جامعې ته تاریخي مراجعه نه لري</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12</a:t>
            </a:fld>
            <a:endParaRPr lang="en-US" dirty="0"/>
          </a:p>
        </p:txBody>
      </p:sp>
    </p:spTree>
    <p:extLst>
      <p:ext uri="{BB962C8B-B14F-4D97-AF65-F5344CB8AC3E}">
        <p14:creationId xmlns:p14="http://schemas.microsoft.com/office/powerpoint/2010/main" val="198252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تیوري مسأله ۲</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lnSpcReduction="10000"/>
          </a:bodyPr>
          <a:lstStyle/>
          <a:p>
            <a:pPr algn="r" rtl="1"/>
            <a:r>
              <a:rPr lang="ps-AF" dirty="0">
                <a:latin typeface="Bahij Greta Arabic" panose="02040503050201020203" pitchFamily="18" charset="-78"/>
                <a:cs typeface="Bahij Greta Arabic" panose="02040503050201020203" pitchFamily="18" charset="-78"/>
              </a:rPr>
              <a:t>د ټولې جامعې  سیاسي کول یو ډول محدودول دي</a:t>
            </a:r>
          </a:p>
          <a:p>
            <a:pPr algn="r" rtl="1"/>
            <a:r>
              <a:rPr lang="ps-AF" dirty="0">
                <a:latin typeface="Bahij Greta Arabic" panose="02040503050201020203" pitchFamily="18" charset="-78"/>
                <a:cs typeface="Bahij Greta Arabic" panose="02040503050201020203" pitchFamily="18" charset="-78"/>
              </a:rPr>
              <a:t>لکه د حجرې مسله یواځې تر خانانو او قدرته محدودل نیمګړي دی لکه طلال اسد چې وايي </a:t>
            </a:r>
          </a:p>
          <a:p>
            <a:pPr algn="r" rtl="1"/>
            <a:r>
              <a:rPr lang="ps-AF" dirty="0">
                <a:latin typeface="Bahij Greta Arabic" panose="02040503050201020203" pitchFamily="18" charset="-78"/>
                <a:cs typeface="Bahij Greta Arabic" panose="02040503050201020203" pitchFamily="18" charset="-78"/>
              </a:rPr>
              <a:t>حجره سیاسي، تاریخي، تعلیمي، فرهنګي، او اقتصادي ابعاد لري او یو ټول پښتوني مسله ده</a:t>
            </a:r>
          </a:p>
          <a:p>
            <a:pPr algn="r" rtl="1"/>
            <a:r>
              <a:rPr lang="ps-AF" dirty="0">
                <a:latin typeface="Bahij Greta Arabic" panose="02040503050201020203" pitchFamily="18" charset="-78"/>
                <a:cs typeface="Bahij Greta Arabic" panose="02040503050201020203" pitchFamily="18" charset="-78"/>
              </a:rPr>
              <a:t>البته حجرې له غربه په شرقي افغانستان کې ډيرې دي</a:t>
            </a:r>
          </a:p>
          <a:p>
            <a:pPr algn="r" rtl="1"/>
            <a:r>
              <a:rPr lang="ps-AF" dirty="0">
                <a:latin typeface="Bahij Greta Arabic" panose="02040503050201020203" pitchFamily="18" charset="-78"/>
                <a:cs typeface="Bahij Greta Arabic" panose="02040503050201020203" pitchFamily="18" charset="-78"/>
              </a:rPr>
              <a:t>شخړه او بحران محور لرلید د سټرکچرل فنکشنلیزمه وروسته نوی موډل و</a:t>
            </a:r>
          </a:p>
          <a:p>
            <a:pPr algn="r" rtl="1"/>
            <a:r>
              <a:rPr lang="ps-AF" dirty="0">
                <a:latin typeface="Bahij Greta Arabic" panose="02040503050201020203" pitchFamily="18" charset="-78"/>
                <a:cs typeface="Bahij Greta Arabic" panose="02040503050201020203" pitchFamily="18" charset="-78"/>
              </a:rPr>
              <a:t>د ادم سمیت د نامعلوم لاس خبره چې د بارت ايډیا ته ورته ده چې مشترکې ګټې بلاکونه او اتحادونه جوړوي مګر دې کې مشکل دا دی چې دا د قدرت نابرابري او د قدرت انحصار نادیده ګني</a:t>
            </a:r>
          </a:p>
          <a:p>
            <a:pPr algn="r" rtl="1"/>
            <a:r>
              <a:rPr lang="ps-AF" dirty="0">
                <a:latin typeface="Bahij Greta Arabic" panose="02040503050201020203" pitchFamily="18" charset="-78"/>
                <a:cs typeface="Bahij Greta Arabic" panose="02040503050201020203" pitchFamily="18" charset="-78"/>
              </a:rPr>
              <a:t>د باردیو مسله چې د انسان ایجنسي د هغه د ټولنیز موقف له خوا شکل نیسي، فرهنګي او سیمبولیکه سرمایه د یو تکوینوکي قوت په حیث د بارت د نظریاتو سره ډير مشابهت لري</a:t>
            </a:r>
          </a:p>
          <a:p>
            <a:pPr algn="r" rtl="1"/>
            <a:r>
              <a:rPr lang="ps-AF" dirty="0">
                <a:latin typeface="Bahij Greta Arabic" panose="02040503050201020203" pitchFamily="18" charset="-78"/>
                <a:cs typeface="Bahij Greta Arabic" panose="02040503050201020203" pitchFamily="18" charset="-78"/>
              </a:rPr>
              <a:t>د خان او اجاره دار تر منځ رابطه قراردادي ده</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13</a:t>
            </a:fld>
            <a:endParaRPr lang="en-US" dirty="0"/>
          </a:p>
        </p:txBody>
      </p:sp>
    </p:spTree>
    <p:extLst>
      <p:ext uri="{BB962C8B-B14F-4D97-AF65-F5344CB8AC3E}">
        <p14:creationId xmlns:p14="http://schemas.microsoft.com/office/powerpoint/2010/main" val="303296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یو مختلف روحاني نظام مسله</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میاه، پير، سید او صاحبزاده روحانی نظام </a:t>
            </a:r>
          </a:p>
          <a:p>
            <a:pPr algn="r" rtl="1"/>
            <a:r>
              <a:rPr lang="ps-AF" dirty="0">
                <a:latin typeface="Bahij Greta Arabic" panose="02040503050201020203" pitchFamily="18" charset="-78"/>
                <a:cs typeface="Bahij Greta Arabic" panose="02040503050201020203" pitchFamily="18" charset="-78"/>
              </a:rPr>
              <a:t>ملا محور نه دی </a:t>
            </a:r>
          </a:p>
          <a:p>
            <a:pPr algn="r" rtl="1"/>
            <a:r>
              <a:rPr lang="ps-AF" dirty="0">
                <a:latin typeface="Bahij Greta Arabic" panose="02040503050201020203" pitchFamily="18" charset="-78"/>
                <a:cs typeface="Bahij Greta Arabic" panose="02040503050201020203" pitchFamily="18" charset="-78"/>
              </a:rPr>
              <a:t>مذهبی قدرت د ستانه‌وو په وینه او تقوا ولاړ دی</a:t>
            </a:r>
          </a:p>
          <a:p>
            <a:pPr algn="r" rtl="1"/>
            <a:r>
              <a:rPr lang="ps-AF" dirty="0">
                <a:latin typeface="Bahij Greta Arabic" panose="02040503050201020203" pitchFamily="18" charset="-78"/>
                <a:cs typeface="Bahij Greta Arabic" panose="02040503050201020203" pitchFamily="18" charset="-78"/>
              </a:rPr>
              <a:t>مدرسيي جامعه نه ده</a:t>
            </a:r>
          </a:p>
          <a:p>
            <a:pPr algn="r" rtl="1"/>
            <a:r>
              <a:rPr lang="ps-AF" dirty="0">
                <a:latin typeface="Bahij Greta Arabic" panose="02040503050201020203" pitchFamily="18" charset="-78"/>
                <a:cs typeface="Bahij Greta Arabic" panose="02040503050201020203" pitchFamily="18" charset="-78"/>
              </a:rPr>
              <a:t>دین د سیاسي نظم د استحکام ايډیالوژي نه ده</a:t>
            </a:r>
          </a:p>
          <a:p>
            <a:pPr algn="r" rtl="1"/>
            <a:r>
              <a:rPr lang="ps-AF" dirty="0">
                <a:latin typeface="Bahij Greta Arabic" panose="02040503050201020203" pitchFamily="18" charset="-78"/>
                <a:cs typeface="Bahij Greta Arabic" panose="02040503050201020203" pitchFamily="18" charset="-78"/>
              </a:rPr>
              <a:t>میاه، پير او سید د مختلف سیاسي نظم او ایډیالوژۍ څښتنان نه دي بلکې ټول په یو ټولنیه ایکالوژۍ کې ژوند او فکر کوي </a:t>
            </a:r>
          </a:p>
          <a:p>
            <a:pPr algn="r" rtl="1"/>
            <a:r>
              <a:rPr lang="ps-AF" dirty="0">
                <a:latin typeface="Bahij Greta Arabic" panose="02040503050201020203" pitchFamily="18" charset="-78"/>
                <a:cs typeface="Bahij Greta Arabic" panose="02040503050201020203" pitchFamily="18" charset="-78"/>
              </a:rPr>
              <a:t>اکبر احمد وايي چې بارت ستانه او ملایان سره ګډوي.  زما په نظر داسې نه دی، بارت د ملایانو په اړه ډير دقیق دی</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14</a:t>
            </a:fld>
            <a:endParaRPr lang="en-US" dirty="0"/>
          </a:p>
        </p:txBody>
      </p:sp>
    </p:spTree>
    <p:extLst>
      <p:ext uri="{BB962C8B-B14F-4D97-AF65-F5344CB8AC3E}">
        <p14:creationId xmlns:p14="http://schemas.microsoft.com/office/powerpoint/2010/main" val="142747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سوات د یو نوي موډل په حیث</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قبیله او تعلیم</a:t>
            </a:r>
          </a:p>
          <a:p>
            <a:pPr algn="r" rtl="1"/>
            <a:r>
              <a:rPr lang="ps-AF" dirty="0">
                <a:latin typeface="Bahij Greta Arabic" panose="02040503050201020203" pitchFamily="18" charset="-78"/>
                <a:cs typeface="Bahij Greta Arabic" panose="02040503050201020203" pitchFamily="18" charset="-78"/>
              </a:rPr>
              <a:t>قبیله او دولت</a:t>
            </a:r>
          </a:p>
          <a:p>
            <a:pPr algn="r" rtl="1"/>
            <a:r>
              <a:rPr lang="ps-AF" dirty="0">
                <a:latin typeface="Bahij Greta Arabic" panose="02040503050201020203" pitchFamily="18" charset="-78"/>
                <a:cs typeface="Bahij Greta Arabic" panose="02040503050201020203" pitchFamily="18" charset="-78"/>
              </a:rPr>
              <a:t>که څه هم چې اکبر احمد وايي، سوات د ټولو پښتنو د شرایطو نمایندګي نه شي کولای مګر سوات له پښتنو شرایطو کاملاً مختلف نه دی. یوه قبیله او یوه سیمه هم د ټول پښتون د شرایطو استازولي نه شي کولی</a:t>
            </a:r>
          </a:p>
          <a:p>
            <a:pPr algn="r" rtl="1"/>
            <a:r>
              <a:rPr lang="ps-AF" dirty="0">
                <a:latin typeface="Bahij Greta Arabic" panose="02040503050201020203" pitchFamily="18" charset="-78"/>
                <a:cs typeface="Bahij Greta Arabic" panose="02040503050201020203" pitchFamily="18" charset="-78"/>
              </a:rPr>
              <a:t>سیدان د رهبرانو په حیث، د کنړ پشد یې ښه مثال دی</a:t>
            </a:r>
          </a:p>
          <a:p>
            <a:pPr algn="r" rtl="1"/>
            <a:r>
              <a:rPr lang="ps-AF" dirty="0">
                <a:latin typeface="Bahij Greta Arabic" panose="02040503050201020203" pitchFamily="18" charset="-78"/>
                <a:cs typeface="Bahij Greta Arabic" panose="02040503050201020203" pitchFamily="18" charset="-78"/>
              </a:rPr>
              <a:t>په تاریخي لحاظ په افغانستان کې سیاسي رهبري د قبایلي مشرانو ده، مګر په سوات کې سیدان دي</a:t>
            </a:r>
          </a:p>
          <a:p>
            <a:pPr algn="r" rtl="1"/>
            <a:r>
              <a:rPr lang="ps-AF" dirty="0">
                <a:latin typeface="Bahij Greta Arabic" panose="02040503050201020203" pitchFamily="18" charset="-78"/>
                <a:cs typeface="Bahij Greta Arabic" panose="02040503050201020203" pitchFamily="18" charset="-78"/>
              </a:rPr>
              <a:t>سیدو شریف او د هغه تاثیر پر ټول پښتون شرق یوه بل خاصیت دی د سوات</a:t>
            </a:r>
          </a:p>
          <a:p>
            <a:pPr algn="r" rtl="1"/>
            <a:r>
              <a:rPr lang="ps-AF" dirty="0">
                <a:latin typeface="Bahij Greta Arabic" panose="02040503050201020203" pitchFamily="18" charset="-78"/>
                <a:cs typeface="Bahij Greta Arabic" panose="02040503050201020203" pitchFamily="18" charset="-78"/>
              </a:rPr>
              <a:t>د یوسفزيو تاریخي جریان هم په دې اړه جالب مشابهتونه لري</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15</a:t>
            </a:fld>
            <a:endParaRPr lang="en-US" dirty="0"/>
          </a:p>
        </p:txBody>
      </p:sp>
    </p:spTree>
    <p:extLst>
      <p:ext uri="{BB962C8B-B14F-4D97-AF65-F5344CB8AC3E}">
        <p14:creationId xmlns:p14="http://schemas.microsoft.com/office/powerpoint/2010/main" val="18872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ساختار او ایجنسۍ تثنیث</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دا خبره سمه ده چې قبیله یا ساختار هر څه نه تعینوي</a:t>
            </a:r>
          </a:p>
          <a:p>
            <a:pPr algn="r" rtl="1"/>
            <a:r>
              <a:rPr lang="ps-AF" dirty="0">
                <a:latin typeface="Bahij Greta Arabic" panose="02040503050201020203" pitchFamily="18" charset="-78"/>
                <a:cs typeface="Bahij Greta Arabic" panose="02040503050201020203" pitchFamily="18" charset="-78"/>
              </a:rPr>
              <a:t>مګر موږ ته په دې هم غور په کار دی چې د سوات په یو واړه کلي کې یو غریب دهقان څومره ازادي او استقلال د عمل لري چې د یو لوی خان خلاف شي</a:t>
            </a:r>
          </a:p>
          <a:p>
            <a:pPr algn="r" rtl="1"/>
            <a:r>
              <a:rPr lang="ps-AF" dirty="0">
                <a:latin typeface="Bahij Greta Arabic" panose="02040503050201020203" pitchFamily="18" charset="-78"/>
                <a:cs typeface="Bahij Greta Arabic" panose="02040503050201020203" pitchFamily="18" charset="-78"/>
              </a:rPr>
              <a:t>ایا موږ د ایجنسۍ او سټرکچر مسله د دوو بیلو قطبونو ترمنځ وګڼو که یا دا یو مغلقه او پېچلې  زمینه ده چې زموږ اعمال ټاکي</a:t>
            </a:r>
          </a:p>
          <a:p>
            <a:pPr algn="r" rtl="1"/>
            <a:r>
              <a:rPr lang="ps-AF" dirty="0">
                <a:latin typeface="Bahij Greta Arabic" panose="02040503050201020203" pitchFamily="18" charset="-78"/>
                <a:cs typeface="Bahij Greta Arabic" panose="02040503050201020203" pitchFamily="18" charset="-78"/>
              </a:rPr>
              <a:t>زما په نظر لازمه نه ده چې دا یو بل نفي کړي. بلکه ټولنیز ساختارونه او د فرد مستقل عمل زمینه د یو بل بشپړونکي دي</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16</a:t>
            </a:fld>
            <a:endParaRPr lang="en-US" dirty="0"/>
          </a:p>
        </p:txBody>
      </p:sp>
    </p:spTree>
    <p:extLst>
      <p:ext uri="{BB962C8B-B14F-4D97-AF65-F5344CB8AC3E}">
        <p14:creationId xmlns:p14="http://schemas.microsoft.com/office/powerpoint/2010/main" val="415844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طلال اسد (۱) نقد</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4259766" y="2770632"/>
            <a:ext cx="7133658" cy="3639312"/>
          </a:xfrm>
        </p:spPr>
        <p:txBody>
          <a:bodyPr>
            <a:normAutofit lnSpcReduction="10000"/>
          </a:bodyPr>
          <a:lstStyle/>
          <a:p>
            <a:pPr algn="r" rtl="1"/>
            <a:r>
              <a:rPr lang="ps-AF" dirty="0">
                <a:latin typeface="Bahij Greta Arabic" panose="02040503050201020203" pitchFamily="18" charset="-78"/>
                <a:cs typeface="Bahij Greta Arabic" panose="02040503050201020203" pitchFamily="18" charset="-78"/>
              </a:rPr>
              <a:t>د طبقاتو مسله</a:t>
            </a:r>
          </a:p>
          <a:p>
            <a:pPr algn="r" rtl="1"/>
            <a:r>
              <a:rPr lang="ps-AF" dirty="0">
                <a:latin typeface="Bahij Greta Arabic" panose="02040503050201020203" pitchFamily="18" charset="-78"/>
                <a:cs typeface="Bahij Greta Arabic" panose="02040503050201020203" pitchFamily="18" charset="-78"/>
              </a:rPr>
              <a:t>دا روابط له افقي ډير عمودي دي</a:t>
            </a:r>
          </a:p>
          <a:p>
            <a:pPr algn="r" rtl="1"/>
            <a:r>
              <a:rPr lang="ps-AF" dirty="0">
                <a:latin typeface="Bahij Greta Arabic" panose="02040503050201020203" pitchFamily="18" charset="-78"/>
                <a:cs typeface="Bahij Greta Arabic" panose="02040503050201020203" pitchFamily="18" charset="-78"/>
              </a:rPr>
              <a:t>هابزي ماډل او تقلیل د حیات و قدرت ترلاسه کولو او قدرت غوښتنې ته </a:t>
            </a:r>
          </a:p>
          <a:p>
            <a:pPr algn="r" rtl="1"/>
            <a:r>
              <a:rPr lang="ps-AF" dirty="0">
                <a:latin typeface="Bahij Greta Arabic" panose="02040503050201020203" pitchFamily="18" charset="-78"/>
                <a:cs typeface="Bahij Greta Arabic" panose="02040503050201020203" pitchFamily="18" charset="-78"/>
              </a:rPr>
              <a:t>ریډکشنسټ یا محدودونکی لرلید</a:t>
            </a:r>
          </a:p>
          <a:p>
            <a:pPr algn="r" rtl="1"/>
            <a:r>
              <a:rPr lang="ps-AF" dirty="0">
                <a:latin typeface="Bahij Greta Arabic" panose="02040503050201020203" pitchFamily="18" charset="-78"/>
                <a:cs typeface="Bahij Greta Arabic" panose="02040503050201020203" pitchFamily="18" charset="-78"/>
              </a:rPr>
              <a:t>رابطه د خان او اجاره دار قراردادي نه ده بلکې په دې کې طبقاتي استثمار نغښتی </a:t>
            </a:r>
          </a:p>
          <a:p>
            <a:pPr algn="r" rtl="1"/>
            <a:r>
              <a:rPr lang="ps-AF" dirty="0">
                <a:latin typeface="Bahij Greta Arabic" panose="02040503050201020203" pitchFamily="18" charset="-78"/>
                <a:cs typeface="Bahij Greta Arabic" panose="02040503050201020203" pitchFamily="18" charset="-78"/>
              </a:rPr>
              <a:t>لوی طبقاتي بعد په نظر کې نه دی نیول شوی</a:t>
            </a:r>
          </a:p>
          <a:p>
            <a:pPr algn="r" rtl="1"/>
            <a:r>
              <a:rPr lang="ps-AF" dirty="0">
                <a:latin typeface="Bahij Greta Arabic" panose="02040503050201020203" pitchFamily="18" charset="-78"/>
                <a:cs typeface="Bahij Greta Arabic" panose="02040503050201020203" pitchFamily="18" charset="-78"/>
              </a:rPr>
              <a:t>د تاریخي او استعماري قدرت لکه: پټان اپرایزینګ، افغانستان او انګریزان، سیچ اف ملکند  او ان ډبلیو اف پی، په نظر کې نه دی نیول شوی</a:t>
            </a:r>
          </a:p>
          <a:p>
            <a:pPr algn="r" rtl="1"/>
            <a:r>
              <a:rPr lang="ps-AF" dirty="0">
                <a:latin typeface="Bahij Greta Arabic" panose="02040503050201020203" pitchFamily="18" charset="-78"/>
                <a:cs typeface="Bahij Greta Arabic" panose="02040503050201020203" pitchFamily="18" charset="-78"/>
              </a:rPr>
              <a:t>دا شرایط تاريخي نه دي، پخوا ځمکه ډيره او نفوس کم و</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17</a:t>
            </a:fld>
            <a:endParaRPr lang="en-US" dirty="0"/>
          </a:p>
        </p:txBody>
      </p:sp>
      <p:pic>
        <p:nvPicPr>
          <p:cNvPr id="6" name="Picture 5">
            <a:extLst>
              <a:ext uri="{FF2B5EF4-FFF2-40B4-BE49-F238E27FC236}">
                <a16:creationId xmlns:a16="http://schemas.microsoft.com/office/drawing/2014/main" id="{C4EBC632-FBA1-A5CF-D3D3-5E0CC10E9300}"/>
              </a:ext>
            </a:extLst>
          </p:cNvPr>
          <p:cNvPicPr>
            <a:picLocks noChangeAspect="1"/>
          </p:cNvPicPr>
          <p:nvPr/>
        </p:nvPicPr>
        <p:blipFill>
          <a:blip r:embed="rId3"/>
          <a:stretch>
            <a:fillRect/>
          </a:stretch>
        </p:blipFill>
        <p:spPr>
          <a:xfrm>
            <a:off x="798576" y="2018598"/>
            <a:ext cx="2905125" cy="3667125"/>
          </a:xfrm>
          <a:prstGeom prst="rect">
            <a:avLst/>
          </a:prstGeom>
        </p:spPr>
      </p:pic>
      <p:sp>
        <p:nvSpPr>
          <p:cNvPr id="7" name="Rectangle 6">
            <a:extLst>
              <a:ext uri="{FF2B5EF4-FFF2-40B4-BE49-F238E27FC236}">
                <a16:creationId xmlns:a16="http://schemas.microsoft.com/office/drawing/2014/main" id="{90E168B7-0F69-6507-A896-835B1C097CAA}"/>
              </a:ext>
            </a:extLst>
          </p:cNvPr>
          <p:cNvSpPr/>
          <p:nvPr/>
        </p:nvSpPr>
        <p:spPr>
          <a:xfrm>
            <a:off x="661416" y="1929161"/>
            <a:ext cx="3152301" cy="38360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9830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اکبر احمد (۱) نقد</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4259766" y="2770632"/>
            <a:ext cx="7133658" cy="3639312"/>
          </a:xfrm>
        </p:spPr>
        <p:txBody>
          <a:bodyPr>
            <a:normAutofit/>
          </a:bodyPr>
          <a:lstStyle/>
          <a:p>
            <a:pPr algn="r" rtl="1"/>
            <a:r>
              <a:rPr lang="ps-AF" b="1" dirty="0">
                <a:latin typeface="Bahij Greta Arabic" panose="02040503050201020203" pitchFamily="18" charset="-78"/>
                <a:cs typeface="Bahij Greta Arabic" panose="02040503050201020203" pitchFamily="18" charset="-78"/>
              </a:rPr>
              <a:t>د خان لرلید: </a:t>
            </a:r>
            <a:r>
              <a:rPr lang="ps-AF" dirty="0">
                <a:latin typeface="Bahij Greta Arabic" panose="02040503050201020203" pitchFamily="18" charset="-78"/>
                <a:cs typeface="Bahij Greta Arabic" panose="02040503050201020203" pitchFamily="18" charset="-78"/>
              </a:rPr>
              <a:t>بارت کتاب د خانانو له نقظه نظره لیکل شوی او د خانانو شرایط منعکسوي نه د عامو پښتنو</a:t>
            </a:r>
          </a:p>
          <a:p>
            <a:pPr algn="r" rtl="1"/>
            <a:r>
              <a:rPr lang="ps-AF" dirty="0">
                <a:latin typeface="Bahij Greta Arabic" panose="02040503050201020203" pitchFamily="18" charset="-78"/>
                <a:cs typeface="Bahij Greta Arabic" panose="02040503050201020203" pitchFamily="18" charset="-78"/>
              </a:rPr>
              <a:t>یو غربي هابزي میتودولوژيک اندویدولیزمه استفاده کوي</a:t>
            </a:r>
          </a:p>
          <a:p>
            <a:pPr algn="r" rtl="1"/>
            <a:r>
              <a:rPr lang="ps-AF" dirty="0">
                <a:latin typeface="Bahij Greta Arabic" panose="02040503050201020203" pitchFamily="18" charset="-78"/>
                <a:cs typeface="Bahij Greta Arabic" panose="02040503050201020203" pitchFamily="18" charset="-78"/>
              </a:rPr>
              <a:t>له صوفي او استعماري شرایطو څخه صرف نظرکوي</a:t>
            </a:r>
          </a:p>
          <a:p>
            <a:pPr algn="r" rtl="1"/>
            <a:r>
              <a:rPr lang="ps-AF" dirty="0">
                <a:latin typeface="Bahij Greta Arabic" panose="02040503050201020203" pitchFamily="18" charset="-78"/>
                <a:cs typeface="Bahij Greta Arabic" panose="02040503050201020203" pitchFamily="18" charset="-78"/>
              </a:rPr>
              <a:t>بارت پښتنه ټولنه د انارشۍ او ځنګل رقمه شرایطو په څېر ترسیموي</a:t>
            </a:r>
          </a:p>
          <a:p>
            <a:pPr algn="r" rtl="1"/>
            <a:r>
              <a:rPr lang="en-CA" dirty="0">
                <a:latin typeface="Bahij Greta Arabic" panose="02040503050201020203" pitchFamily="18" charset="-78"/>
                <a:cs typeface="Bahij Greta Arabic" panose="02040503050201020203" pitchFamily="18" charset="-78"/>
              </a:rPr>
              <a:t>Utilitarianism </a:t>
            </a:r>
            <a:r>
              <a:rPr lang="ps-AF" dirty="0">
                <a:latin typeface="Bahij Greta Arabic" panose="02040503050201020203" pitchFamily="18" charset="-78"/>
                <a:cs typeface="Bahij Greta Arabic" panose="02040503050201020203" pitchFamily="18" charset="-78"/>
              </a:rPr>
              <a:t> یا د ګټې تیوري د بارت د سیاسي لرلید بنیاد دی</a:t>
            </a:r>
          </a:p>
          <a:p>
            <a:pPr algn="r" rtl="1"/>
            <a:r>
              <a:rPr lang="ps-AF" dirty="0">
                <a:latin typeface="Bahij Greta Arabic" panose="02040503050201020203" pitchFamily="18" charset="-78"/>
                <a:cs typeface="Bahij Greta Arabic" panose="02040503050201020203" pitchFamily="18" charset="-78"/>
              </a:rPr>
              <a:t>تاکید په میناګل عبدالودود صیب پکار دی</a:t>
            </a:r>
          </a:p>
          <a:p>
            <a:pPr algn="r" rtl="1"/>
            <a:r>
              <a:rPr lang="ps-AF" dirty="0">
                <a:latin typeface="Bahij Greta Arabic" panose="02040503050201020203" pitchFamily="18" charset="-78"/>
                <a:cs typeface="Bahij Greta Arabic" panose="02040503050201020203" pitchFamily="18" charset="-78"/>
              </a:rPr>
              <a:t>سوات نه قبایلی دی نه بې مرکزه</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18</a:t>
            </a:fld>
            <a:endParaRPr lang="en-US" dirty="0"/>
          </a:p>
        </p:txBody>
      </p:sp>
      <p:sp>
        <p:nvSpPr>
          <p:cNvPr id="7" name="Rectangle 6">
            <a:extLst>
              <a:ext uri="{FF2B5EF4-FFF2-40B4-BE49-F238E27FC236}">
                <a16:creationId xmlns:a16="http://schemas.microsoft.com/office/drawing/2014/main" id="{90E168B7-0F69-6507-A896-835B1C097CAA}"/>
              </a:ext>
            </a:extLst>
          </p:cNvPr>
          <p:cNvSpPr/>
          <p:nvPr/>
        </p:nvSpPr>
        <p:spPr>
          <a:xfrm>
            <a:off x="661416" y="1929161"/>
            <a:ext cx="3152301" cy="38360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6646DDE-C86D-7D01-7140-ADE8AF1BD324}"/>
              </a:ext>
            </a:extLst>
          </p:cNvPr>
          <p:cNvPicPr>
            <a:picLocks noChangeAspect="1"/>
          </p:cNvPicPr>
          <p:nvPr/>
        </p:nvPicPr>
        <p:blipFill>
          <a:blip r:embed="rId3"/>
          <a:srcRect l="27157" r="27159"/>
          <a:stretch/>
        </p:blipFill>
        <p:spPr>
          <a:xfrm>
            <a:off x="798576" y="2013608"/>
            <a:ext cx="2905126" cy="3667125"/>
          </a:xfrm>
          <a:prstGeom prst="rect">
            <a:avLst/>
          </a:prstGeom>
        </p:spPr>
      </p:pic>
    </p:spTree>
    <p:extLst>
      <p:ext uri="{BB962C8B-B14F-4D97-AF65-F5344CB8AC3E}">
        <p14:creationId xmlns:p14="http://schemas.microsoft.com/office/powerpoint/2010/main" val="34805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اکبر احمد نقد (۲)</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1326995" y="2770632"/>
            <a:ext cx="10066429"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د سواتي انسان پیدايښت په اجتماعيي قوالبو کې د هغه د مستقل او ازاد انتخاب زمینه ډيره محدودوي</a:t>
            </a:r>
          </a:p>
          <a:p>
            <a:pPr algn="r" rtl="1"/>
            <a:r>
              <a:rPr lang="ps-AF" dirty="0">
                <a:latin typeface="Bahij Greta Arabic" panose="02040503050201020203" pitchFamily="18" charset="-78"/>
                <a:cs typeface="Bahij Greta Arabic" panose="02040503050201020203" pitchFamily="18" charset="-78"/>
              </a:rPr>
              <a:t>د بارت مرکې او مشاهدې د خانانو دي او ځکه خان لرلید لري</a:t>
            </a:r>
          </a:p>
          <a:p>
            <a:pPr algn="r" rtl="1"/>
            <a:r>
              <a:rPr lang="ps-AF" dirty="0">
                <a:latin typeface="Bahij Greta Arabic" panose="02040503050201020203" pitchFamily="18" charset="-78"/>
                <a:cs typeface="Bahij Greta Arabic" panose="02040503050201020203" pitchFamily="18" charset="-78"/>
              </a:rPr>
              <a:t>ټرانسیکشنلیزم یو غربي موډل او د غربي انسان شرایط منعکسوي</a:t>
            </a:r>
          </a:p>
          <a:p>
            <a:pPr algn="r" rtl="1"/>
            <a:r>
              <a:rPr lang="ps-AF" dirty="0">
                <a:latin typeface="Bahij Greta Arabic" panose="02040503050201020203" pitchFamily="18" charset="-78"/>
                <a:cs typeface="Bahij Greta Arabic" panose="02040503050201020203" pitchFamily="18" charset="-78"/>
              </a:rPr>
              <a:t>یوسفزي مختلف دي له باقي افغانه</a:t>
            </a:r>
          </a:p>
          <a:p>
            <a:pPr algn="r" rtl="1"/>
            <a:r>
              <a:rPr lang="ps-AF" dirty="0">
                <a:latin typeface="Bahij Greta Arabic" panose="02040503050201020203" pitchFamily="18" charset="-78"/>
                <a:cs typeface="Bahij Greta Arabic" panose="02040503050201020203" pitchFamily="18" charset="-78"/>
              </a:rPr>
              <a:t>سوات د یو فرا تاریخي موډل په حیث؛ بارت د کوم سوات باره کې خبرې کوي؟ د منځينو پېړیو سوات، که د اخوند صیب زمانه، او که له هغې وروسته</a:t>
            </a:r>
          </a:p>
          <a:p>
            <a:pPr marL="0" indent="0" algn="r" rtl="1">
              <a:buNone/>
            </a:pPr>
            <a:endParaRPr lang="ps-AF" dirty="0">
              <a:latin typeface="Bahij Greta Arabic" panose="02040503050201020203" pitchFamily="18" charset="-78"/>
              <a:cs typeface="Bahij Greta Arabic" panose="02040503050201020203" pitchFamily="18" charset="-78"/>
            </a:endParaRP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19</a:t>
            </a:fld>
            <a:endParaRPr lang="en-US" dirty="0"/>
          </a:p>
        </p:txBody>
      </p:sp>
    </p:spTree>
    <p:extLst>
      <p:ext uri="{BB962C8B-B14F-4D97-AF65-F5344CB8AC3E}">
        <p14:creationId xmlns:p14="http://schemas.microsoft.com/office/powerpoint/2010/main" val="409801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48A53BA-7AEE-4BAB-A2AA-9234417FE05E}"/>
              </a:ext>
            </a:extLst>
          </p:cNvPr>
          <p:cNvPicPr>
            <a:picLocks noGrp="1" noChangeAspect="1"/>
          </p:cNvPicPr>
          <p:nvPr>
            <p:ph type="pic" sz="quarter" idx="14"/>
          </p:nvPr>
        </p:nvPicPr>
        <p:blipFill>
          <a:blip r:embed="rId2"/>
          <a:srcRect/>
          <a:stretch/>
        </p:blipFill>
        <p:spPr>
          <a:xfrm>
            <a:off x="1524" y="-76200"/>
            <a:ext cx="12188952" cy="6858000"/>
          </a:xfrm>
        </p:spPr>
      </p:pic>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8026951" y="685800"/>
            <a:ext cx="3959352" cy="5486400"/>
          </a:xfrm>
        </p:spPr>
        <p:txBody>
          <a:bodyPr>
            <a:normAutofit/>
          </a:bodyPr>
          <a:lstStyle/>
          <a:p>
            <a:pPr rtl="1"/>
            <a:r>
              <a:rPr lang="ps-AF" dirty="0">
                <a:latin typeface="Bahij Greta Arabic Medium" panose="02040703060201020203" pitchFamily="18" charset="-78"/>
                <a:cs typeface="Bahij Greta Arabic Medium" panose="02040703060201020203" pitchFamily="18" charset="-78"/>
              </a:rPr>
              <a:t>کتاب پېژندنه</a:t>
            </a:r>
            <a:endParaRPr lang="en-US" dirty="0">
              <a:latin typeface="Bahij Greta Arabic Medium" panose="02040703060201020203" pitchFamily="18" charset="-78"/>
              <a:cs typeface="Bahij Greta Arabic Medium" panose="02040703060201020203" pitchFamily="18" charset="-78"/>
            </a:endParaRPr>
          </a:p>
        </p:txBody>
      </p:sp>
      <p:sp>
        <p:nvSpPr>
          <p:cNvPr id="17" name="Slide Number Placeholder 16">
            <a:extLst>
              <a:ext uri="{FF2B5EF4-FFF2-40B4-BE49-F238E27FC236}">
                <a16:creationId xmlns:a16="http://schemas.microsoft.com/office/drawing/2014/main" id="{4788973B-466C-4C76-B228-D9501EE73184}"/>
              </a:ext>
            </a:extLst>
          </p:cNvPr>
          <p:cNvSpPr>
            <a:spLocks noGrp="1"/>
          </p:cNvSpPr>
          <p:nvPr>
            <p:ph type="sldNum" sz="quarter" idx="12"/>
          </p:nvPr>
        </p:nvSpPr>
        <p:spPr>
          <a:xfrm>
            <a:off x="8997696" y="6488702"/>
            <a:ext cx="2743200" cy="182880"/>
          </a:xfrm>
        </p:spPr>
        <p:txBody>
          <a:bodyPr/>
          <a:lstStyle/>
          <a:p>
            <a:r>
              <a:rPr lang="ps-AF" dirty="0">
                <a:latin typeface="Bahij Greta Arabic Medium" panose="02040703060201020203" pitchFamily="18" charset="-78"/>
                <a:cs typeface="Bahij Greta Arabic Medium" panose="02040703060201020203" pitchFamily="18" charset="-78"/>
              </a:rPr>
              <a:t>۲</a:t>
            </a:r>
            <a:endParaRPr lang="en-US" dirty="0">
              <a:latin typeface="Bahij Greta Arabic Medium" panose="02040703060201020203" pitchFamily="18" charset="-78"/>
              <a:cs typeface="Bahij Greta Arabic Medium" panose="02040703060201020203" pitchFamily="18" charset="-78"/>
            </a:endParaRPr>
          </a:p>
        </p:txBody>
      </p:sp>
      <p:sp>
        <p:nvSpPr>
          <p:cNvPr id="16" name="Content Placeholder 15">
            <a:extLst>
              <a:ext uri="{FF2B5EF4-FFF2-40B4-BE49-F238E27FC236}">
                <a16:creationId xmlns:a16="http://schemas.microsoft.com/office/drawing/2014/main" id="{4B5CAEFB-3ACA-4146-81A1-3AF907AAED86}"/>
              </a:ext>
            </a:extLst>
          </p:cNvPr>
          <p:cNvSpPr>
            <a:spLocks noGrp="1"/>
          </p:cNvSpPr>
          <p:nvPr>
            <p:ph type="body" sz="quarter" idx="15"/>
          </p:nvPr>
        </p:nvSpPr>
        <p:spPr>
          <a:xfrm>
            <a:off x="8007494" y="683363"/>
            <a:ext cx="3959352" cy="5486399"/>
          </a:xfrm>
        </p:spPr>
        <p:txBody>
          <a:bodyPr>
            <a:noAutofit/>
          </a:bodyPr>
          <a:lstStyle/>
          <a:p>
            <a:pPr algn="r" rtl="1"/>
            <a:r>
              <a:rPr lang="fa-IR" sz="1600" i="0" u="none" strike="noStrike" baseline="0" dirty="0">
                <a:latin typeface="Bahij Zar" panose="02040503050201020203" pitchFamily="18" charset="-78"/>
                <a:cs typeface="Bahij Zar" panose="02040503050201020203" pitchFamily="18" charset="-78"/>
              </a:rPr>
              <a:t>نوم:</a:t>
            </a:r>
            <a:r>
              <a:rPr lang="ps-AF" sz="1600" i="0" u="none" strike="noStrike" baseline="0" dirty="0">
                <a:latin typeface="Bahij Zar" panose="02040503050201020203" pitchFamily="18" charset="-78"/>
                <a:cs typeface="Bahij Zar" panose="02040503050201020203" pitchFamily="18" charset="-78"/>
              </a:rPr>
              <a:t> </a:t>
            </a:r>
            <a:r>
              <a:rPr lang="ps-AF" sz="1600" b="1" i="0" u="none" strike="noStrike" baseline="0" dirty="0">
                <a:latin typeface="Bahij Zar" panose="02040503050201020203" pitchFamily="18" charset="-78"/>
                <a:cs typeface="Bahij Zar" panose="02040503050201020203" pitchFamily="18" charset="-78"/>
              </a:rPr>
              <a:t>د سوات په پښتنو کې سیاسي مشرتوب</a:t>
            </a:r>
          </a:p>
          <a:p>
            <a:pPr algn="r" rtl="1"/>
            <a:r>
              <a:rPr lang="fa-IR" sz="1600" b="0" i="0" u="none" strike="noStrike" baseline="0" dirty="0">
                <a:latin typeface="Bahij Zar" panose="02040503050201020203" pitchFamily="18" charset="-78"/>
                <a:cs typeface="Bahij Zar" panose="02040503050201020203" pitchFamily="18" charset="-78"/>
              </a:rPr>
              <a:t>لیک:</a:t>
            </a:r>
            <a:r>
              <a:rPr lang="ps-AF" sz="1600" b="0" i="0" u="none" strike="noStrike" baseline="0" dirty="0">
                <a:latin typeface="Bahij Zar" panose="02040503050201020203" pitchFamily="18" charset="-78"/>
                <a:cs typeface="Bahij Zar" panose="02040503050201020203" pitchFamily="18" charset="-78"/>
              </a:rPr>
              <a:t> </a:t>
            </a:r>
            <a:r>
              <a:rPr lang="ps-AF" sz="1600" b="1" i="0" u="none" strike="noStrike" baseline="0" dirty="0">
                <a:latin typeface="Bahij Zar" panose="02040503050201020203" pitchFamily="18" charset="-78"/>
                <a:cs typeface="Bahij Zar" panose="02040503050201020203" pitchFamily="18" charset="-78"/>
              </a:rPr>
              <a:t>فرېډرېک بارټ</a:t>
            </a:r>
          </a:p>
          <a:p>
            <a:pPr algn="r" rtl="1"/>
            <a:r>
              <a:rPr lang="ps-AF" sz="1600" b="0" i="0" u="none" strike="noStrike" baseline="0" dirty="0">
                <a:latin typeface="Bahij Zar" panose="02040503050201020203" pitchFamily="18" charset="-78"/>
                <a:cs typeface="Bahij Zar" panose="02040503050201020203" pitchFamily="18" charset="-78"/>
              </a:rPr>
              <a:t>ژباړه: </a:t>
            </a:r>
            <a:r>
              <a:rPr lang="ps-AF" sz="1600" b="1" i="0" u="none" strike="noStrike" baseline="0" dirty="0">
                <a:latin typeface="Bahij Zar" panose="02040503050201020203" pitchFamily="18" charset="-78"/>
                <a:cs typeface="Bahij Zar" panose="02040503050201020203" pitchFamily="18" charset="-78"/>
              </a:rPr>
              <a:t>نصرالله سوبمن منګل</a:t>
            </a:r>
          </a:p>
          <a:p>
            <a:pPr algn="r" rtl="1"/>
            <a:r>
              <a:rPr lang="fa-IR" sz="1600" b="0" i="0" u="none" strike="noStrike" baseline="0" dirty="0">
                <a:latin typeface="Bahij Zar" panose="02040503050201020203" pitchFamily="18" charset="-78"/>
                <a:cs typeface="Bahij Zar" panose="02040503050201020203" pitchFamily="18" charset="-78"/>
              </a:rPr>
              <a:t>چاپوار:</a:t>
            </a:r>
            <a:r>
              <a:rPr lang="ps-AF" sz="1600" b="0" i="0" u="none" strike="noStrike" baseline="0" dirty="0">
                <a:latin typeface="Bahij Zar" panose="02040503050201020203" pitchFamily="18" charset="-78"/>
                <a:cs typeface="Bahij Zar" panose="02040503050201020203" pitchFamily="18" charset="-78"/>
              </a:rPr>
              <a:t> </a:t>
            </a:r>
            <a:r>
              <a:rPr lang="fa-IR" sz="1600" b="1" i="0" u="none" strike="noStrike" baseline="0" dirty="0">
                <a:latin typeface="Bahij Zar" panose="02040503050201020203" pitchFamily="18" charset="-78"/>
                <a:cs typeface="Bahij Zar" panose="02040503050201020203" pitchFamily="18" charset="-78"/>
              </a:rPr>
              <a:t>دویم</a:t>
            </a:r>
          </a:p>
          <a:p>
            <a:pPr algn="r" rtl="1"/>
            <a:r>
              <a:rPr lang="fa-IR" sz="1600" b="0" i="0" u="none" strike="noStrike" baseline="0" dirty="0">
                <a:latin typeface="Bahij Zar" panose="02040503050201020203" pitchFamily="18" charset="-78"/>
                <a:cs typeface="Bahij Zar" panose="02040503050201020203" pitchFamily="18" charset="-78"/>
              </a:rPr>
              <a:t>مخکني چاپونه:</a:t>
            </a:r>
            <a:r>
              <a:rPr lang="ps-AF" sz="1600" b="0" i="0" u="none" strike="noStrike" baseline="0" dirty="0">
                <a:latin typeface="Bahij Zar" panose="02040503050201020203" pitchFamily="18" charset="-78"/>
                <a:cs typeface="Bahij Zar" panose="02040503050201020203" pitchFamily="18" charset="-78"/>
              </a:rPr>
              <a:t> </a:t>
            </a:r>
            <a:r>
              <a:rPr lang="ps-AF" sz="1600" b="1" i="0" u="none" strike="noStrike" baseline="0" dirty="0">
                <a:latin typeface="Bahij Zar" panose="02040503050201020203" pitchFamily="18" charset="-78"/>
                <a:cs typeface="Bahij Zar" panose="02040503050201020203" pitchFamily="18" charset="-78"/>
              </a:rPr>
              <a:t>لومړی چاپ، کابل ۱۳۶۷</a:t>
            </a:r>
          </a:p>
          <a:p>
            <a:pPr algn="r" rtl="1"/>
            <a:r>
              <a:rPr lang="ps-AF" sz="1600" b="0" i="0" u="none" strike="noStrike" baseline="0" dirty="0">
                <a:latin typeface="Bahij Zar" panose="02040503050201020203" pitchFamily="18" charset="-78"/>
                <a:cs typeface="Bahij Zar" panose="02040503050201020203" pitchFamily="18" charset="-78"/>
              </a:rPr>
              <a:t>اوسنی چاپ نېټه: </a:t>
            </a:r>
            <a:r>
              <a:rPr lang="fa-IR" sz="1600" b="1" i="0" u="none" strike="noStrike" baseline="0" dirty="0">
                <a:latin typeface="Bahij Zar" panose="02040503050201020203" pitchFamily="18" charset="-78"/>
                <a:cs typeface="Bahij Zar" panose="02040503050201020203" pitchFamily="18" charset="-78"/>
              </a:rPr>
              <a:t>اسد ۱۴۰۳</a:t>
            </a:r>
          </a:p>
          <a:p>
            <a:pPr algn="r" rtl="1"/>
            <a:r>
              <a:rPr lang="fa-IR" sz="1600" b="0" i="0" u="none" strike="noStrike" baseline="0" dirty="0">
                <a:latin typeface="Bahij Zar" panose="02040503050201020203" pitchFamily="18" charset="-78"/>
                <a:cs typeface="Bahij Zar" panose="02040503050201020203" pitchFamily="18" charset="-78"/>
              </a:rPr>
              <a:t>مخونه:</a:t>
            </a:r>
            <a:r>
              <a:rPr lang="ps-AF" sz="1600" b="0" i="0" u="none" strike="noStrike" baseline="0" dirty="0">
                <a:latin typeface="Bahij Zar" panose="02040503050201020203" pitchFamily="18" charset="-78"/>
                <a:cs typeface="Bahij Zar" panose="02040503050201020203" pitchFamily="18" charset="-78"/>
              </a:rPr>
              <a:t> </a:t>
            </a:r>
            <a:r>
              <a:rPr lang="ps-AF" sz="1600" b="1" i="0" u="none" strike="noStrike" baseline="0" dirty="0">
                <a:latin typeface="Bahij Zar" panose="02040503050201020203" pitchFamily="18" charset="-78"/>
                <a:cs typeface="Bahij Zar" panose="02040503050201020203" pitchFamily="18" charset="-78"/>
              </a:rPr>
              <a:t>۱۷۰</a:t>
            </a:r>
            <a:endParaRPr lang="fa-IR" sz="1600" b="1" i="0" u="none" strike="noStrike" baseline="0" dirty="0">
              <a:latin typeface="Bahij Zar" panose="02040503050201020203" pitchFamily="18" charset="-78"/>
              <a:cs typeface="Bahij Zar" panose="02040503050201020203" pitchFamily="18" charset="-78"/>
            </a:endParaRPr>
          </a:p>
          <a:p>
            <a:pPr algn="r" rtl="1"/>
            <a:r>
              <a:rPr lang="ps-AF" sz="1600" b="0" i="0" u="none" strike="noStrike" baseline="0" dirty="0">
                <a:latin typeface="Bahij Zar" panose="02040503050201020203" pitchFamily="18" charset="-78"/>
                <a:cs typeface="Bahij Zar" panose="02040503050201020203" pitchFamily="18" charset="-78"/>
              </a:rPr>
              <a:t>چاپ ډول: </a:t>
            </a:r>
            <a:r>
              <a:rPr lang="fa-IR" sz="1600" b="1" i="0" u="none" strike="noStrike" baseline="0" dirty="0">
                <a:latin typeface="Bahij Zar" panose="02040503050201020203" pitchFamily="18" charset="-78"/>
                <a:cs typeface="Bahij Zar" panose="02040503050201020203" pitchFamily="18" charset="-78"/>
              </a:rPr>
              <a:t>رقعي</a:t>
            </a:r>
          </a:p>
          <a:p>
            <a:pPr algn="r" rtl="1"/>
            <a:r>
              <a:rPr lang="ps-AF" sz="1600" b="0" i="0" u="none" strike="noStrike" baseline="0" dirty="0">
                <a:latin typeface="Bahij Zar" panose="02040503050201020203" pitchFamily="18" charset="-78"/>
                <a:cs typeface="Bahij Zar" panose="02040503050201020203" pitchFamily="18" charset="-78"/>
              </a:rPr>
              <a:t>اوډون او سمون: </a:t>
            </a:r>
            <a:r>
              <a:rPr lang="fa-IR" sz="1600" b="1" i="0" u="none" strike="noStrike" baseline="0" dirty="0">
                <a:latin typeface="Bahij Zar" panose="02040503050201020203" pitchFamily="18" charset="-78"/>
                <a:cs typeface="Bahij Zar" panose="02040503050201020203" pitchFamily="18" charset="-78"/>
              </a:rPr>
              <a:t>فهیم ک.</a:t>
            </a:r>
          </a:p>
          <a:p>
            <a:pPr algn="r" rtl="1"/>
            <a:r>
              <a:rPr lang="ps-AF" sz="1600" b="0" i="0" u="none" strike="noStrike" baseline="0" dirty="0">
                <a:latin typeface="Bahij Zar" panose="02040503050201020203" pitchFamily="18" charset="-78"/>
                <a:cs typeface="Bahij Zar" panose="02040503050201020203" pitchFamily="18" charset="-78"/>
              </a:rPr>
              <a:t>پښتۍ: </a:t>
            </a:r>
            <a:r>
              <a:rPr lang="fa-IR" sz="1600" b="1" i="0" u="none" strike="noStrike" baseline="0" dirty="0">
                <a:latin typeface="Bahij Zar" panose="02040503050201020203" pitchFamily="18" charset="-78"/>
                <a:cs typeface="Bahij Zar" panose="02040503050201020203" pitchFamily="18" charset="-78"/>
              </a:rPr>
              <a:t>هارون ساپی</a:t>
            </a:r>
          </a:p>
          <a:p>
            <a:pPr algn="r" rtl="1"/>
            <a:r>
              <a:rPr lang="ps-AF" sz="1600" b="0" i="0" u="none" strike="noStrike" baseline="0" dirty="0">
                <a:latin typeface="Bahij Zar" panose="02040503050201020203" pitchFamily="18" charset="-78"/>
                <a:cs typeface="Bahij Zar" panose="02040503050201020203" pitchFamily="18" charset="-78"/>
              </a:rPr>
              <a:t>کمپوز او جوړول: </a:t>
            </a:r>
            <a:r>
              <a:rPr lang="fa-IR" sz="1600" b="1" i="0" u="none" strike="noStrike" baseline="0" dirty="0">
                <a:latin typeface="Bahij Zar" panose="02040503050201020203" pitchFamily="18" charset="-78"/>
                <a:cs typeface="Bahij Zar" panose="02040503050201020203" pitchFamily="18" charset="-78"/>
              </a:rPr>
              <a:t>محمد افضل ذاکر</a:t>
            </a:r>
          </a:p>
          <a:p>
            <a:pPr algn="r" rtl="1"/>
            <a:r>
              <a:rPr lang="fa-IR" sz="1600" b="0" i="0" u="none" strike="noStrike" baseline="0" dirty="0">
                <a:latin typeface="Bahij Zar" panose="02040503050201020203" pitchFamily="18" charset="-78"/>
                <a:cs typeface="Bahij Zar" panose="02040503050201020203" pitchFamily="18" charset="-78"/>
              </a:rPr>
              <a:t>خپرندوی:</a:t>
            </a:r>
            <a:r>
              <a:rPr lang="ps-AF" sz="1600" b="0" i="0" u="none" strike="noStrike" baseline="0" dirty="0">
                <a:latin typeface="Bahij Zar" panose="02040503050201020203" pitchFamily="18" charset="-78"/>
                <a:cs typeface="Bahij Zar" panose="02040503050201020203" pitchFamily="18" charset="-78"/>
              </a:rPr>
              <a:t> </a:t>
            </a:r>
            <a:r>
              <a:rPr lang="ps-AF" sz="1600" b="1" i="0" u="none" strike="noStrike" baseline="0" dirty="0">
                <a:latin typeface="Bahij Zar" panose="02040503050201020203" pitchFamily="18" charset="-78"/>
                <a:cs typeface="Bahij Zar" panose="02040503050201020203" pitchFamily="18" charset="-78"/>
              </a:rPr>
              <a:t>انسان څېړنیز او رسنیز بنسټ</a:t>
            </a:r>
            <a:endParaRPr lang="en-US" sz="1200" b="1" dirty="0">
              <a:latin typeface="Bahij Zar" panose="02040503050201020203" pitchFamily="18" charset="-78"/>
              <a:cs typeface="Bahij Zar" panose="02040503050201020203" pitchFamily="18" charset="-78"/>
            </a:endParaRPr>
          </a:p>
        </p:txBody>
      </p:sp>
      <p:cxnSp>
        <p:nvCxnSpPr>
          <p:cNvPr id="9" name="Straight Connector 8">
            <a:extLst>
              <a:ext uri="{FF2B5EF4-FFF2-40B4-BE49-F238E27FC236}">
                <a16:creationId xmlns:a16="http://schemas.microsoft.com/office/drawing/2014/main" id="{E1DA684F-F04D-4BEA-9DE7-266132513CF7}"/>
              </a:ext>
              <a:ext uri="{C183D7F6-B498-43B3-948B-1728B52AA6E4}">
                <adec:decorative xmlns:adec="http://schemas.microsoft.com/office/drawing/2017/decorative" val="1"/>
              </a:ext>
            </a:extLst>
          </p:cNvPr>
          <p:cNvCxnSpPr>
            <a:cxnSpLocks/>
          </p:cNvCxnSpPr>
          <p:nvPr/>
        </p:nvCxnSpPr>
        <p:spPr>
          <a:xfrm>
            <a:off x="8612452" y="1767513"/>
            <a:ext cx="2860705"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656638C-8D12-80C8-E38B-A5FC94040AAA}"/>
              </a:ext>
            </a:extLst>
          </p:cNvPr>
          <p:cNvSpPr txBox="1">
            <a:spLocks/>
          </p:cNvSpPr>
          <p:nvPr/>
        </p:nvSpPr>
        <p:spPr>
          <a:xfrm>
            <a:off x="202639" y="682556"/>
            <a:ext cx="4106717" cy="5486400"/>
          </a:xfrm>
          <a:prstGeom prst="rect">
            <a:avLst/>
          </a:prstGeom>
          <a:solidFill>
            <a:schemeClr val="tx2">
              <a:lumMod val="20000"/>
              <a:lumOff val="80000"/>
              <a:alpha val="90000"/>
            </a:schemeClr>
          </a:solidFill>
          <a:ln w="38100" cmpd="sng">
            <a:solidFill>
              <a:schemeClr val="accent5">
                <a:lumMod val="50000"/>
              </a:schemeClr>
            </a:solidFill>
          </a:ln>
        </p:spPr>
        <p:txBody>
          <a:bodyPr vert="horz" lIns="274320" tIns="457200" rIns="274320" bIns="45720" rtlCol="0" anchor="t">
            <a:normAutofit/>
          </a:bodyPr>
          <a:lstStyle>
            <a:lvl1pPr algn="ctr" defTabSz="914400" rtl="0" eaLnBrk="1" latinLnBrk="0" hangingPunct="1">
              <a:lnSpc>
                <a:spcPct val="90000"/>
              </a:lnSpc>
              <a:spcBef>
                <a:spcPct val="0"/>
              </a:spcBef>
              <a:buNone/>
              <a:defRPr sz="3200" kern="1200" spc="100" baseline="0">
                <a:solidFill>
                  <a:schemeClr val="accent3">
                    <a:lumMod val="25000"/>
                  </a:schemeClr>
                </a:solidFill>
                <a:latin typeface="+mj-lt"/>
                <a:ea typeface="+mj-ea"/>
                <a:cs typeface="+mj-cs"/>
              </a:defRPr>
            </a:lvl1pPr>
          </a:lstStyle>
          <a:p>
            <a:pPr rtl="1"/>
            <a:r>
              <a:rPr lang="ps-AF" dirty="0">
                <a:latin typeface="Bahij Greta Arabic Medium" panose="02040703060201020203" pitchFamily="18" charset="-78"/>
                <a:cs typeface="Bahij Greta Arabic Medium" panose="02040703060201020203" pitchFamily="18" charset="-78"/>
              </a:rPr>
              <a:t>د کتاب جوړښت بڼه</a:t>
            </a:r>
            <a:endParaRPr lang="en-US" dirty="0">
              <a:latin typeface="Bahij Greta Arabic Medium" panose="02040703060201020203" pitchFamily="18" charset="-78"/>
              <a:cs typeface="Bahij Greta Arabic Medium" panose="02040703060201020203" pitchFamily="18" charset="-78"/>
            </a:endParaRPr>
          </a:p>
        </p:txBody>
      </p:sp>
      <p:sp>
        <p:nvSpPr>
          <p:cNvPr id="4" name="Content Placeholder 15">
            <a:extLst>
              <a:ext uri="{FF2B5EF4-FFF2-40B4-BE49-F238E27FC236}">
                <a16:creationId xmlns:a16="http://schemas.microsoft.com/office/drawing/2014/main" id="{368E903C-0171-2150-4FE1-0CD2FBE51C66}"/>
              </a:ext>
            </a:extLst>
          </p:cNvPr>
          <p:cNvSpPr txBox="1">
            <a:spLocks/>
          </p:cNvSpPr>
          <p:nvPr/>
        </p:nvSpPr>
        <p:spPr>
          <a:xfrm>
            <a:off x="183183" y="680119"/>
            <a:ext cx="4106716" cy="5486399"/>
          </a:xfrm>
          <a:prstGeom prst="rect">
            <a:avLst/>
          </a:prstGeom>
          <a:ln w="12700">
            <a:solidFill>
              <a:schemeClr val="tx2"/>
            </a:solidFill>
          </a:ln>
        </p:spPr>
        <p:txBody>
          <a:bodyPr vert="horz" lIns="274320" tIns="1371600" rIns="27432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3">
                    <a:lumMod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3">
                    <a:lumMod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accent3">
                    <a:lumMod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accent3">
                    <a:lumMod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ps-AF" sz="1800" dirty="0">
                <a:latin typeface="Bahij Zar" panose="02040503050201020203" pitchFamily="18" charset="-78"/>
                <a:cs typeface="Bahij Zar" panose="02040503050201020203" pitchFamily="18" charset="-78"/>
              </a:rPr>
              <a:t>۱۷۰ مخونه، یاداښتونه [ضیاالحق شمس] او [اکبر کرګر]، تقریظ [دوست شینواری]، نظریه [الف شاه ځدران] ، څو خبرې [علي محمد منګل]، د ژباړن سریزه [نصرالله سوبمن منګل]، لړلیک، ۱۰ څپرکي، پایله او ضمایم، څو قضیې او اخځلیکونه، پښتو ژباړیز متن، ژبنۍ علام تښودنه، شلمه پېړۍ، ۵۰ مه لسیزه.</a:t>
            </a:r>
          </a:p>
          <a:p>
            <a:pPr algn="just" rtl="1"/>
            <a:r>
              <a:rPr lang="ps-AF" sz="1800" dirty="0">
                <a:latin typeface="Bahij Zar" panose="02040503050201020203" pitchFamily="18" charset="-78"/>
                <a:cs typeface="Bahij Zar" panose="02040503050201020203" pitchFamily="18" charset="-78"/>
              </a:rPr>
              <a:t>ختیځ، پښتون مېشتې ټولنې، کلتورپوهنه، لویدیځواله څېړنه.</a:t>
            </a:r>
          </a:p>
          <a:p>
            <a:pPr algn="just" rtl="1"/>
            <a:r>
              <a:rPr lang="ps-AF" sz="1800" b="1" dirty="0">
                <a:latin typeface="Bahij Zar" panose="02040503050201020203" pitchFamily="18" charset="-78"/>
                <a:cs typeface="Bahij Zar" panose="02040503050201020203" pitchFamily="18" charset="-78"/>
              </a:rPr>
              <a:t>موضوعي بڼه:</a:t>
            </a:r>
          </a:p>
          <a:p>
            <a:pPr algn="just" rtl="1"/>
            <a:r>
              <a:rPr lang="ps-AF" sz="1800" dirty="0">
                <a:latin typeface="Bahij Zar" panose="02040503050201020203" pitchFamily="18" charset="-78"/>
                <a:cs typeface="Bahij Zar" panose="02040503050201020203" pitchFamily="18" charset="-78"/>
              </a:rPr>
              <a:t>ختیځ انسانپېژندنه، آسیايي تاریخ- فرهنګ او سیاست، پښتونستان، شمال لوېدیځ، سوات، پښتون پېژندنیز مفاهیم او اصطلاحات، ټولنیز علوم، ټولنیز تعامل، سیاسي تاریخ، د سوات سیاسي سازمانونه، ټولنیز جوړښت او فرهنګ، ټولېدنې، مشرتابه.</a:t>
            </a:r>
            <a:endParaRPr lang="en-US" b="1" dirty="0">
              <a:latin typeface="Bahij Zar" panose="02040503050201020203" pitchFamily="18" charset="-78"/>
              <a:cs typeface="Bahij Zar" panose="02040503050201020203" pitchFamily="18" charset="-78"/>
            </a:endParaRPr>
          </a:p>
        </p:txBody>
      </p:sp>
      <p:cxnSp>
        <p:nvCxnSpPr>
          <p:cNvPr id="5" name="Straight Connector 4">
            <a:extLst>
              <a:ext uri="{FF2B5EF4-FFF2-40B4-BE49-F238E27FC236}">
                <a16:creationId xmlns:a16="http://schemas.microsoft.com/office/drawing/2014/main" id="{171A5658-A564-5C5F-33B8-CC43C80E19D7}"/>
              </a:ext>
              <a:ext uri="{C183D7F6-B498-43B3-948B-1728B52AA6E4}">
                <adec:decorative xmlns:adec="http://schemas.microsoft.com/office/drawing/2017/decorative" val="1"/>
              </a:ext>
            </a:extLst>
          </p:cNvPr>
          <p:cNvCxnSpPr>
            <a:cxnSpLocks/>
          </p:cNvCxnSpPr>
          <p:nvPr/>
        </p:nvCxnSpPr>
        <p:spPr>
          <a:xfrm>
            <a:off x="836784" y="1773997"/>
            <a:ext cx="2860705"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68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لوييس دوپري (۱) نقد</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4259766" y="2770632"/>
            <a:ext cx="7133658"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پښتون د یو سیاسي ځناور په حیث چې د قدرت ډیره تنده لري</a:t>
            </a:r>
          </a:p>
          <a:p>
            <a:pPr algn="r" rtl="1"/>
            <a:r>
              <a:rPr lang="ps-AF" dirty="0">
                <a:latin typeface="Bahij Greta Arabic" panose="02040503050201020203" pitchFamily="18" charset="-78"/>
                <a:cs typeface="Bahij Greta Arabic" panose="02040503050201020203" pitchFamily="18" charset="-78"/>
              </a:rPr>
              <a:t>بارت خان د سیاسي رهبر مصادف ګڼي، در حالې چې هر خان سیاسي مشر نه دی</a:t>
            </a:r>
          </a:p>
          <a:p>
            <a:pPr algn="r" rtl="1"/>
            <a:r>
              <a:rPr lang="ps-AF" dirty="0">
                <a:latin typeface="Bahij Greta Arabic" panose="02040503050201020203" pitchFamily="18" charset="-78"/>
                <a:cs typeface="Bahij Greta Arabic" panose="02040503050201020203" pitchFamily="18" charset="-78"/>
              </a:rPr>
              <a:t>ساحوي څېړنه چې خلک یې کتلی نه شي خیالي تیوريګانې دي</a:t>
            </a:r>
          </a:p>
          <a:p>
            <a:pPr algn="r" rtl="1"/>
            <a:r>
              <a:rPr lang="ps-AF" dirty="0">
                <a:latin typeface="Bahij Greta Arabic" panose="02040503050201020203" pitchFamily="18" charset="-78"/>
                <a:cs typeface="Bahij Greta Arabic" panose="02040503050201020203" pitchFamily="18" charset="-78"/>
              </a:rPr>
              <a:t>د دوپري نقد له علمي ډير شخصي دی او د اکبر احمد نقد یې تکرار کړی دی</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20</a:t>
            </a:fld>
            <a:endParaRPr lang="en-US" dirty="0"/>
          </a:p>
        </p:txBody>
      </p:sp>
      <p:sp>
        <p:nvSpPr>
          <p:cNvPr id="7" name="Rectangle 6">
            <a:extLst>
              <a:ext uri="{FF2B5EF4-FFF2-40B4-BE49-F238E27FC236}">
                <a16:creationId xmlns:a16="http://schemas.microsoft.com/office/drawing/2014/main" id="{90E168B7-0F69-6507-A896-835B1C097CAA}"/>
              </a:ext>
            </a:extLst>
          </p:cNvPr>
          <p:cNvSpPr/>
          <p:nvPr/>
        </p:nvSpPr>
        <p:spPr>
          <a:xfrm>
            <a:off x="661416" y="1929161"/>
            <a:ext cx="3152301" cy="38360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a16="http://schemas.microsoft.com/office/drawing/2014/main" id="{9513CBC2-38A9-9710-FABB-503C6644A783}"/>
              </a:ext>
            </a:extLst>
          </p:cNvPr>
          <p:cNvPicPr>
            <a:picLocks noChangeAspect="1"/>
          </p:cNvPicPr>
          <p:nvPr/>
        </p:nvPicPr>
        <p:blipFill>
          <a:blip r:embed="rId3"/>
          <a:srcRect t="12944" r="61189" b="17174"/>
          <a:stretch/>
        </p:blipFill>
        <p:spPr>
          <a:xfrm>
            <a:off x="785003" y="2013608"/>
            <a:ext cx="2905126" cy="3667125"/>
          </a:xfrm>
          <a:prstGeom prst="rect">
            <a:avLst/>
          </a:prstGeom>
        </p:spPr>
      </p:pic>
    </p:spTree>
    <p:extLst>
      <p:ext uri="{BB962C8B-B14F-4D97-AF65-F5344CB8AC3E}">
        <p14:creationId xmlns:p14="http://schemas.microsoft.com/office/powerpoint/2010/main" val="207259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مختلفو زمانونو مسأله</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1326995" y="2770632"/>
            <a:ext cx="10066429"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یوسفزي د یوسف اولاده نه ده، پښتانه قبیلو پنځه سوه کاله مخکې لکه یوسفزي وجود درلود او دا ډير لرغونی سیستم دی. بارت په دې اړه سطحی دی</a:t>
            </a:r>
          </a:p>
          <a:p>
            <a:pPr algn="r" rtl="1"/>
            <a:r>
              <a:rPr lang="ps-AF" dirty="0">
                <a:latin typeface="Bahij Greta Arabic" panose="02040503050201020203" pitchFamily="18" charset="-78"/>
                <a:cs typeface="Bahij Greta Arabic" panose="02040503050201020203" pitchFamily="18" charset="-78"/>
              </a:rPr>
              <a:t>کرونوپولیټکس او ټیمپورل ډیسټانس د مشهور بشرپوه یوهانس فابیان اصطلاح ته په کتو بارت  پښتانه په یو بل زمان کې واقعي کوي، په داسې حال کې چې پښتانه لکه نور انسانان په بل زمان کې نه اوسېږي. </a:t>
            </a:r>
          </a:p>
          <a:p>
            <a:pPr algn="r" rtl="1"/>
            <a:r>
              <a:rPr lang="ps-AF" dirty="0">
                <a:latin typeface="Bahij Greta Arabic" panose="02040503050201020203" pitchFamily="18" charset="-78"/>
                <a:cs typeface="Bahij Greta Arabic" panose="02040503050201020203" pitchFamily="18" charset="-78"/>
              </a:rPr>
              <a:t>په یوه ډله کې اشتراک د هغې ډلې سره په اتومات ډول د ایتلاف په مانا نه دی</a:t>
            </a:r>
          </a:p>
          <a:p>
            <a:pPr algn="r" rtl="1"/>
            <a:r>
              <a:rPr lang="ps-AF" dirty="0">
                <a:latin typeface="Bahij Greta Arabic" panose="02040503050201020203" pitchFamily="18" charset="-78"/>
                <a:cs typeface="Bahij Greta Arabic" panose="02040503050201020203" pitchFamily="18" charset="-78"/>
              </a:rPr>
              <a:t>دواړه ډلې هم ستانه او هم خانان په مختلفو حالاتو کې په یو نفر باندې تاثیر لرلی شي، نو یو نفر د یو خان او یا یواځې د یو ستانه مرید نه دی</a:t>
            </a:r>
          </a:p>
          <a:p>
            <a:pPr algn="r" rtl="1"/>
            <a:r>
              <a:rPr lang="ps-AF" dirty="0">
                <a:latin typeface="Bahij Greta Arabic" panose="02040503050201020203" pitchFamily="18" charset="-78"/>
                <a:cs typeface="Bahij Greta Arabic" panose="02040503050201020203" pitchFamily="18" charset="-78"/>
              </a:rPr>
              <a:t>کلاسونه یا اقتصادي طبقې په پښتنو کې ثابت نه دي لکه په اروپا کې چې دي. په دې اړه غور پکار دی</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21</a:t>
            </a:fld>
            <a:endParaRPr lang="en-US" dirty="0"/>
          </a:p>
        </p:txBody>
      </p:sp>
    </p:spTree>
    <p:extLst>
      <p:ext uri="{BB962C8B-B14F-4D97-AF65-F5344CB8AC3E}">
        <p14:creationId xmlns:p14="http://schemas.microsoft.com/office/powerpoint/2010/main" val="177023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ښځو مسأله</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1326995" y="2770632"/>
            <a:ext cx="10066429"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ښځه له ځان ټيټ حیثیت ولا ته نه ورکول کېږي، بلکه ښځه هم یو حیثیت لري</a:t>
            </a:r>
          </a:p>
          <a:p>
            <a:pPr algn="r" rtl="1"/>
            <a:r>
              <a:rPr lang="ps-AF" dirty="0">
                <a:latin typeface="Bahij Greta Arabic" panose="02040503050201020203" pitchFamily="18" charset="-78"/>
                <a:cs typeface="Bahij Greta Arabic" panose="02040503050201020203" pitchFamily="18" charset="-78"/>
              </a:rPr>
              <a:t>د نرواک او قومی جنګي ایډیال تر منځ د تفکیک نشتوالی. خان له پښتونه ډير یو سړی دی. </a:t>
            </a:r>
          </a:p>
          <a:p>
            <a:pPr algn="r" rtl="1"/>
            <a:r>
              <a:rPr lang="ps-AF" dirty="0">
                <a:latin typeface="Bahij Greta Arabic" panose="02040503050201020203" pitchFamily="18" charset="-78"/>
                <a:cs typeface="Bahij Greta Arabic" panose="02040503050201020203" pitchFamily="18" charset="-78"/>
              </a:rPr>
              <a:t>د خانۍ یواځې متشدد اړخ ته توجو شوې. باید جنټل مین یا د خانۍ نور</a:t>
            </a:r>
            <a:r>
              <a:rPr lang="en-US" dirty="0">
                <a:latin typeface="Bahij Greta Arabic" panose="02040503050201020203" pitchFamily="18" charset="-78"/>
                <a:cs typeface="Bahij Greta Arabic" panose="02040503050201020203" pitchFamily="18" charset="-78"/>
              </a:rPr>
              <a:t> </a:t>
            </a:r>
            <a:r>
              <a:rPr lang="ps-AF" dirty="0">
                <a:latin typeface="Bahij Greta Arabic" panose="02040503050201020203" pitchFamily="18" charset="-78"/>
                <a:cs typeface="Bahij Greta Arabic" panose="02040503050201020203" pitchFamily="18" charset="-78"/>
              </a:rPr>
              <a:t>عالي  خصایص لکه  هم راخیستل شوي وای</a:t>
            </a:r>
          </a:p>
          <a:p>
            <a:pPr algn="r" rtl="1"/>
            <a:r>
              <a:rPr lang="ps-AF" dirty="0">
                <a:latin typeface="Bahij Greta Arabic" panose="02040503050201020203" pitchFamily="18" charset="-78"/>
                <a:cs typeface="Bahij Greta Arabic" panose="02040503050201020203" pitchFamily="18" charset="-78"/>
              </a:rPr>
              <a:t>د بارت په کتاب کې پښتون سړی دی، خان او دهقان سړی دی پير او سیاسي نظم نارینه دی په داسې حال کې چې ښځې ډير لوی سیاسي رول لري او الخصوص د ستانه‌وو او خانانو ښځې همدارنګه د بزګرانو ښځو رول په تولید کې نادیده ګڼل شوی</a:t>
            </a:r>
          </a:p>
          <a:p>
            <a:pPr algn="r" rtl="1"/>
            <a:r>
              <a:rPr lang="ps-AF" dirty="0">
                <a:latin typeface="Bahij Greta Arabic" panose="02040503050201020203" pitchFamily="18" charset="-78"/>
                <a:cs typeface="Bahij Greta Arabic" panose="02040503050201020203" pitchFamily="18" charset="-78"/>
              </a:rPr>
              <a:t>د بارت میتود ښځو ته لاسرسی نه درلود او دا میتودولوژيکه نابرابري د ښځو د سکوت او نه توجو باعث ګرځي.</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22</a:t>
            </a:fld>
            <a:endParaRPr lang="en-US" dirty="0"/>
          </a:p>
        </p:txBody>
      </p:sp>
    </p:spTree>
    <p:extLst>
      <p:ext uri="{BB962C8B-B14F-4D97-AF65-F5344CB8AC3E}">
        <p14:creationId xmlns:p14="http://schemas.microsoft.com/office/powerpoint/2010/main" val="113031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تصور د قدرت</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1326995" y="2770632"/>
            <a:ext cx="10066429"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قدرت بهیدونکی، غیرثابت او ډاینامیک دی</a:t>
            </a:r>
          </a:p>
          <a:p>
            <a:pPr algn="r" rtl="1"/>
            <a:r>
              <a:rPr lang="ps-AF" dirty="0">
                <a:latin typeface="Bahij Greta Arabic" panose="02040503050201020203" pitchFamily="18" charset="-78"/>
                <a:cs typeface="Bahij Greta Arabic" panose="02040503050201020203" pitchFamily="18" charset="-78"/>
              </a:rPr>
              <a:t>قدرت په رابطو کې دی، وروسته فرانسوی فیلسوف میشل فوکو تیوري هم، همدا وايي</a:t>
            </a:r>
          </a:p>
          <a:p>
            <a:pPr algn="r" rtl="1"/>
            <a:r>
              <a:rPr lang="ps-AF" dirty="0">
                <a:latin typeface="Bahij Greta Arabic" panose="02040503050201020203" pitchFamily="18" charset="-78"/>
                <a:cs typeface="Bahij Greta Arabic" panose="02040503050201020203" pitchFamily="18" charset="-78"/>
              </a:rPr>
              <a:t>پښتنه ټولنه د مختلفو شرایطو سره د ځان عیارولو لوی صلاحیت لري </a:t>
            </a:r>
            <a:endParaRPr lang="ps-AF" dirty="0">
              <a:highlight>
                <a:srgbClr val="FFFF00"/>
              </a:highlight>
              <a:latin typeface="Bahij Greta Arabic" panose="02040503050201020203" pitchFamily="18" charset="-78"/>
              <a:cs typeface="Bahij Greta Arabic" panose="02040503050201020203" pitchFamily="18" charset="-78"/>
            </a:endParaRPr>
          </a:p>
          <a:p>
            <a:pPr algn="r" rtl="1"/>
            <a:r>
              <a:rPr lang="ps-AF" dirty="0">
                <a:latin typeface="Bahij Greta Arabic" panose="02040503050201020203" pitchFamily="18" charset="-78"/>
                <a:cs typeface="Bahij Greta Arabic" panose="02040503050201020203" pitchFamily="18" charset="-78"/>
              </a:rPr>
              <a:t>پښتونولي د وحدت او انتشار د قوې په حیث</a:t>
            </a:r>
          </a:p>
          <a:p>
            <a:pPr algn="r" rtl="1"/>
            <a:r>
              <a:rPr lang="ps-AF" dirty="0">
                <a:latin typeface="Bahij Greta Arabic" panose="02040503050201020203" pitchFamily="18" charset="-78"/>
                <a:cs typeface="Bahij Greta Arabic" panose="02040503050201020203" pitchFamily="18" charset="-78"/>
              </a:rPr>
              <a:t>سیاسي سازمان د یوې پروسې په حیث نه د یو ثابت نهاد په توګه</a:t>
            </a:r>
          </a:p>
          <a:p>
            <a:pPr algn="r" rtl="1"/>
            <a:r>
              <a:rPr lang="ps-AF" dirty="0">
                <a:latin typeface="Bahij Greta Arabic" panose="02040503050201020203" pitchFamily="18" charset="-78"/>
                <a:cs typeface="Bahij Greta Arabic" panose="02040503050201020203" pitchFamily="18" charset="-78"/>
              </a:rPr>
              <a:t>تبادله او مشترکې ګټې د قدرت د ستنو په حیث</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23</a:t>
            </a:fld>
            <a:endParaRPr lang="en-US" dirty="0"/>
          </a:p>
        </p:txBody>
      </p:sp>
    </p:spTree>
    <p:extLst>
      <p:ext uri="{BB962C8B-B14F-4D97-AF65-F5344CB8AC3E}">
        <p14:creationId xmlns:p14="http://schemas.microsoft.com/office/powerpoint/2010/main" val="141949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بارت له کتاب څخه څه زده کولی شو؟</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1326995" y="2770632"/>
            <a:ext cx="10066429" cy="3639312"/>
          </a:xfrm>
        </p:spPr>
        <p:txBody>
          <a:bodyPr>
            <a:normAutofit lnSpcReduction="10000"/>
          </a:bodyPr>
          <a:lstStyle/>
          <a:p>
            <a:pPr algn="r" rtl="1"/>
            <a:r>
              <a:rPr lang="ps-AF" dirty="0">
                <a:latin typeface="Bahij Greta Arabic" panose="02040503050201020203" pitchFamily="18" charset="-78"/>
                <a:cs typeface="Bahij Greta Arabic" panose="02040503050201020203" pitchFamily="18" charset="-78"/>
              </a:rPr>
              <a:t>پرسونا او شخصیت ډير مهم دی؛ شخصیت او کرکټر د یو سیاسي ریسورس په حیث</a:t>
            </a:r>
          </a:p>
          <a:p>
            <a:pPr algn="r" rtl="1"/>
            <a:r>
              <a:rPr lang="ps-AF" dirty="0">
                <a:latin typeface="Bahij Greta Arabic" panose="02040503050201020203" pitchFamily="18" charset="-78"/>
                <a:cs typeface="Bahij Greta Arabic" panose="02040503050201020203" pitchFamily="18" charset="-78"/>
              </a:rPr>
              <a:t>د احساساتو سیاست د سیاسي چلند یو مهم بخش دی</a:t>
            </a:r>
          </a:p>
          <a:p>
            <a:pPr algn="r" rtl="1"/>
            <a:r>
              <a:rPr lang="ps-AF" dirty="0">
                <a:latin typeface="Bahij Greta Arabic" panose="02040503050201020203" pitchFamily="18" charset="-78"/>
                <a:cs typeface="Bahij Greta Arabic" panose="02040503050201020203" pitchFamily="18" charset="-78"/>
              </a:rPr>
              <a:t>شخصیت د اتوریتې د سرچینې په حیث لکه خوشال یې چې په  دستارنامه کې وايي</a:t>
            </a:r>
          </a:p>
          <a:p>
            <a:pPr algn="r" rtl="1"/>
            <a:r>
              <a:rPr lang="ps-AF" dirty="0">
                <a:latin typeface="Bahij Greta Arabic" panose="02040503050201020203" pitchFamily="18" charset="-78"/>
                <a:cs typeface="Bahij Greta Arabic" panose="02040503050201020203" pitchFamily="18" charset="-78"/>
              </a:rPr>
              <a:t>عزت او ننګ لکه موږ یې چې شخصي ګڼو له دې ډېر سیاسي مفهومونه دي</a:t>
            </a:r>
          </a:p>
          <a:p>
            <a:pPr algn="r" rtl="1"/>
            <a:r>
              <a:rPr lang="ps-AF" dirty="0">
                <a:latin typeface="Bahij Greta Arabic" panose="02040503050201020203" pitchFamily="18" charset="-78"/>
                <a:cs typeface="Bahij Greta Arabic" panose="02040503050201020203" pitchFamily="18" charset="-78"/>
              </a:rPr>
              <a:t>کلی یو مهم سیاسي واحد دی او موږ باید دا بابېزه و نه ګڼو</a:t>
            </a:r>
          </a:p>
          <a:p>
            <a:pPr algn="r" rtl="1"/>
            <a:r>
              <a:rPr lang="ps-AF" dirty="0">
                <a:latin typeface="Bahij Greta Arabic" panose="02040503050201020203" pitchFamily="18" charset="-78"/>
                <a:cs typeface="Bahij Greta Arabic" panose="02040503050201020203" pitchFamily="18" charset="-78"/>
              </a:rPr>
              <a:t>اصلي مسله د ځمکې ده؛ ځمکه د قدرت اصلي سرچینه ده</a:t>
            </a:r>
          </a:p>
          <a:p>
            <a:pPr algn="r" rtl="1"/>
            <a:r>
              <a:rPr lang="ps-AF" dirty="0">
                <a:latin typeface="Bahij Greta Arabic" panose="02040503050201020203" pitchFamily="18" charset="-78"/>
                <a:cs typeface="Bahij Greta Arabic" panose="02040503050201020203" pitchFamily="18" charset="-78"/>
              </a:rPr>
              <a:t>قدرت نه مرکزي دی او نه ملک الطوایفی بلکې دا بدلېدونکی او غیر ثابت دی</a:t>
            </a:r>
          </a:p>
          <a:p>
            <a:pPr algn="r" rtl="1"/>
            <a:r>
              <a:rPr lang="ps-AF" dirty="0">
                <a:latin typeface="Bahij Greta Arabic" panose="02040503050201020203" pitchFamily="18" charset="-78"/>
                <a:cs typeface="Bahij Greta Arabic" panose="02040503050201020203" pitchFamily="18" charset="-78"/>
              </a:rPr>
              <a:t>د ټولو پښتنو شرایط یو ډول نه دي</a:t>
            </a:r>
          </a:p>
          <a:p>
            <a:pPr algn="r" rtl="1"/>
            <a:r>
              <a:rPr lang="ps-AF" dirty="0">
                <a:latin typeface="Bahij Greta Arabic" panose="02040503050201020203" pitchFamily="18" charset="-78"/>
                <a:cs typeface="Bahij Greta Arabic" panose="02040503050201020203" pitchFamily="18" charset="-78"/>
              </a:rPr>
              <a:t>پښتانه خپل تحلیل او خپلې ګټې لري. د دوۍ سیاسي ژوند د لویو ساختارونو یا لویو تیوریو لکه پښتونولي او قبیلې په واسطه نه ټاکل کېږي بلکې دا پښتون عوام دي چې خپلې فیصلې د خپلو ګټو په اساس کوي. </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24</a:t>
            </a:fld>
            <a:endParaRPr lang="en-US" dirty="0"/>
          </a:p>
        </p:txBody>
      </p:sp>
    </p:spTree>
    <p:extLst>
      <p:ext uri="{BB962C8B-B14F-4D97-AF65-F5344CB8AC3E}">
        <p14:creationId xmlns:p14="http://schemas.microsoft.com/office/powerpoint/2010/main" val="300061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960120" y="960120"/>
            <a:ext cx="4645152" cy="914400"/>
          </a:xfrm>
        </p:spPr>
        <p:txBody>
          <a:bodyPr>
            <a:normAutofit fontScale="90000"/>
          </a:bodyPr>
          <a:lstStyle/>
          <a:p>
            <a:r>
              <a:rPr lang="ps-AF" dirty="0">
                <a:latin typeface="Bahij Greta Arabic Medium" panose="02040703060201020203" pitchFamily="18" charset="-78"/>
                <a:cs typeface="Bahij Greta Arabic Medium" panose="02040703060201020203" pitchFamily="18" charset="-78"/>
              </a:rPr>
              <a:t>د دې کتاب‌کتنې د لیکوال په اړه</a:t>
            </a:r>
            <a:endParaRPr lang="en-US" dirty="0">
              <a:latin typeface="Bahij Greta Arabic Medium" panose="02040703060201020203" pitchFamily="18" charset="-78"/>
              <a:cs typeface="Bahij Greta Arabic Medium" panose="02040703060201020203" pitchFamily="18" charset="-78"/>
            </a:endParaRP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960120" y="3962399"/>
            <a:ext cx="4617720" cy="2103120"/>
          </a:xfrm>
        </p:spPr>
        <p:txBody>
          <a:bodyPr vert="horz" lIns="91440" tIns="45720" rIns="91440" bIns="45720" rtlCol="0" anchor="t">
            <a:normAutofit/>
          </a:bodyPr>
          <a:lstStyle/>
          <a:p>
            <a:r>
              <a:rPr lang="ps-AF" sz="2000" dirty="0">
                <a:latin typeface="Bahij Greta Arabic" panose="02040503050201020203" pitchFamily="18" charset="-78"/>
                <a:cs typeface="Bahij Greta Arabic" panose="02040503050201020203" pitchFamily="18" charset="-78"/>
              </a:rPr>
              <a:t>ښاغلي ځیر د سویډن له سوډیرټون پوهنتون څخه په تاریخ کې ماسټري کړې او تر هغه وړاندې یې په سټاکهلم پوهنتون کې تاریخ لوستی دی. هغه لیکوال او د تاریخ څېړونکی دی.</a:t>
            </a:r>
            <a:endParaRPr lang="en-US" sz="2000" dirty="0"/>
          </a:p>
        </p:txBody>
      </p:sp>
      <p:sp>
        <p:nvSpPr>
          <p:cNvPr id="35" name="Slide Number Placeholder 34">
            <a:extLst>
              <a:ext uri="{FF2B5EF4-FFF2-40B4-BE49-F238E27FC236}">
                <a16:creationId xmlns:a16="http://schemas.microsoft.com/office/drawing/2014/main" id="{8E1AC5C9-EB48-467F-A73C-3E2E0A794DE9}"/>
              </a:ext>
            </a:extLst>
          </p:cNvPr>
          <p:cNvSpPr>
            <a:spLocks noGrp="1"/>
          </p:cNvSpPr>
          <p:nvPr>
            <p:ph type="sldNum" sz="quarter" idx="12"/>
          </p:nvPr>
        </p:nvSpPr>
        <p:spPr>
          <a:xfrm>
            <a:off x="8997696" y="6488702"/>
            <a:ext cx="2743200" cy="182880"/>
          </a:xfrm>
        </p:spPr>
        <p:txBody>
          <a:bodyPr/>
          <a:lstStyle/>
          <a:p>
            <a:fld id="{B5CEABB6-07DC-46E8-9B57-56EC44A396E5}" type="slidenum">
              <a:rPr lang="en-US" smtClean="0"/>
              <a:pPr/>
              <a:t>3</a:t>
            </a:fld>
            <a:endParaRPr lang="en-US" dirty="0"/>
          </a:p>
        </p:txBody>
      </p:sp>
      <p:pic>
        <p:nvPicPr>
          <p:cNvPr id="30" name="Picture Placeholder 29">
            <a:extLst>
              <a:ext uri="{FF2B5EF4-FFF2-40B4-BE49-F238E27FC236}">
                <a16:creationId xmlns:a16="http://schemas.microsoft.com/office/drawing/2014/main" id="{D1187FF2-8FC3-4450-A220-12AA331F4B7D}"/>
              </a:ext>
            </a:extLst>
          </p:cNvPr>
          <p:cNvPicPr>
            <a:picLocks noGrp="1" noChangeAspect="1"/>
          </p:cNvPicPr>
          <p:nvPr>
            <p:ph type="pic" sz="quarter" idx="13"/>
          </p:nvPr>
        </p:nvPicPr>
        <p:blipFill>
          <a:blip r:embed="rId2"/>
          <a:srcRect/>
          <a:stretch/>
        </p:blipFill>
        <p:spPr>
          <a:xfrm>
            <a:off x="6316571" y="777240"/>
            <a:ext cx="5029200" cy="5303520"/>
          </a:xfrm>
        </p:spPr>
      </p:pic>
      <p:sp>
        <p:nvSpPr>
          <p:cNvPr id="10" name="Text Placeholder 9">
            <a:extLst>
              <a:ext uri="{FF2B5EF4-FFF2-40B4-BE49-F238E27FC236}">
                <a16:creationId xmlns:a16="http://schemas.microsoft.com/office/drawing/2014/main" id="{A32E4DAB-1431-49AD-B20B-F0E932C75C07}"/>
              </a:ext>
            </a:extLst>
          </p:cNvPr>
          <p:cNvSpPr>
            <a:spLocks noGrp="1"/>
          </p:cNvSpPr>
          <p:nvPr>
            <p:ph type="body" sz="quarter" idx="14"/>
          </p:nvPr>
        </p:nvSpPr>
        <p:spPr>
          <a:xfrm>
            <a:off x="960120" y="3172968"/>
            <a:ext cx="4617720" cy="457200"/>
          </a:xfrm>
        </p:spPr>
        <p:txBody>
          <a:bodyPr anchor="ctr"/>
          <a:lstStyle/>
          <a:p>
            <a:r>
              <a:rPr lang="ps-AF" sz="2800" dirty="0">
                <a:latin typeface="Bahij Greta Arabic Medium" panose="02040703060201020203" pitchFamily="18" charset="-78"/>
                <a:cs typeface="Bahij Greta Arabic Medium" panose="02040703060201020203" pitchFamily="18" charset="-78"/>
              </a:rPr>
              <a:t>قسیم ځیر</a:t>
            </a:r>
            <a:endParaRPr lang="en-US" sz="2800" dirty="0">
              <a:latin typeface="Bahij Greta Arabic Medium" panose="02040703060201020203" pitchFamily="18" charset="-78"/>
              <a:cs typeface="Bahij Greta Arabic Medium" panose="02040703060201020203" pitchFamily="18" charset="-78"/>
            </a:endParaRPr>
          </a:p>
        </p:txBody>
      </p:sp>
    </p:spTree>
    <p:extLst>
      <p:ext uri="{BB962C8B-B14F-4D97-AF65-F5344CB8AC3E}">
        <p14:creationId xmlns:p14="http://schemas.microsoft.com/office/powerpoint/2010/main" val="30520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د مسألې </a:t>
            </a:r>
            <a:r>
              <a:rPr lang="sv-SE" dirty="0">
                <a:latin typeface="Bahij Greta Arabic Medium" panose="02040703060201020203" pitchFamily="18" charset="-78"/>
                <a:cs typeface="Bahij Greta Arabic Medium" panose="02040703060201020203" pitchFamily="18" charset="-78"/>
              </a:rPr>
              <a:t>هستوګرافیک شالید</a:t>
            </a:r>
            <a:endParaRPr lang="en-US" dirty="0">
              <a:latin typeface="Bahij Greta Arabic Medium" panose="02040703060201020203" pitchFamily="18" charset="-78"/>
              <a:cs typeface="Bahij Greta Arabic Medium" panose="02040703060201020203" pitchFamily="18" charset="-78"/>
            </a:endParaRP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996696" y="2770632"/>
            <a:ext cx="4983480" cy="3639312"/>
          </a:xfrm>
        </p:spPr>
        <p:txBody>
          <a:bodyPr vert="horz" lIns="91440" tIns="45720" rIns="91440" bIns="45720" rtlCol="0" anchor="t">
            <a:normAutofit/>
          </a:bodyPr>
          <a:lstStyle/>
          <a:p>
            <a:pPr algn="r" rtl="1"/>
            <a:r>
              <a:rPr lang="ps-AF" dirty="0">
                <a:latin typeface="Bahij Greta Arabic" panose="02040503050201020203" pitchFamily="18" charset="-78"/>
                <a:cs typeface="Bahij Greta Arabic" panose="02040503050201020203" pitchFamily="18" charset="-78"/>
              </a:rPr>
              <a:t>د غلجي – دراني د شخړې تیوري</a:t>
            </a:r>
          </a:p>
          <a:p>
            <a:pPr algn="r" rtl="1"/>
            <a:r>
              <a:rPr lang="ps-AF" dirty="0">
                <a:latin typeface="Bahij Greta Arabic" panose="02040503050201020203" pitchFamily="18" charset="-78"/>
                <a:cs typeface="Bahij Greta Arabic" panose="02040503050201020203" pitchFamily="18" charset="-78"/>
              </a:rPr>
              <a:t>پښتون د یو عمومي مفرد او یو رقم اجتماع په حیث</a:t>
            </a:r>
          </a:p>
          <a:p>
            <a:pPr algn="r" rtl="1"/>
            <a:r>
              <a:rPr lang="ps-AF" dirty="0">
                <a:latin typeface="Bahij Greta Arabic" panose="02040503050201020203" pitchFamily="18" charset="-78"/>
                <a:cs typeface="Bahij Greta Arabic" panose="02040503050201020203" pitchFamily="18" charset="-78"/>
              </a:rPr>
              <a:t>قبیله د ساختار په حیث: دا چې موږ په یوه قبیله کې پيدا کېږو او دا قبیلوي شرایط زموږ د ټول ټولنیز ژوند شرایط ټاکي</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6409944" y="2770632"/>
            <a:ext cx="4983480"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استعمار د یوې مهمې معارفتې زمینې په حیث</a:t>
            </a:r>
          </a:p>
          <a:p>
            <a:pPr algn="r" rtl="1"/>
            <a:r>
              <a:rPr lang="ps-AF" dirty="0">
                <a:latin typeface="Bahij Greta Arabic" panose="02040503050201020203" pitchFamily="18" charset="-78"/>
                <a:cs typeface="Bahij Greta Arabic" panose="02040503050201020203" pitchFamily="18" charset="-78"/>
              </a:rPr>
              <a:t>د پښتونولۍ محدودواله: دا ډیرمینیزم چې پښتونولۍ د پښتنو د ټول اجتماعي سیاسي ژوند تشریحی موډل دی</a:t>
            </a:r>
          </a:p>
          <a:p>
            <a:pPr algn="r" rtl="1"/>
            <a:r>
              <a:rPr lang="ps-AF" dirty="0">
                <a:latin typeface="Bahij Greta Arabic" panose="02040503050201020203" pitchFamily="18" charset="-78"/>
                <a:cs typeface="Bahij Greta Arabic" panose="02040503050201020203" pitchFamily="18" charset="-78"/>
              </a:rPr>
              <a:t>وزیر، مومند او د پښتون-حاشیې پر اساس ولاړ پښتون موډل</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4</a:t>
            </a:fld>
            <a:endParaRPr lang="en-US" dirty="0"/>
          </a:p>
        </p:txBody>
      </p:sp>
    </p:spTree>
    <p:extLst>
      <p:ext uri="{BB962C8B-B14F-4D97-AF65-F5344CB8AC3E}">
        <p14:creationId xmlns:p14="http://schemas.microsoft.com/office/powerpoint/2010/main" val="292512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sz="3200" dirty="0">
                <a:latin typeface="Bahij Greta Arabic" panose="02040503050201020203" pitchFamily="18" charset="-78"/>
                <a:cs typeface="Bahij Greta Arabic" panose="02040503050201020203" pitchFamily="18" charset="-78"/>
              </a:rPr>
              <a:t>د سوات په پښتنو کې سیاسي مشرتوب</a:t>
            </a:r>
            <a:br>
              <a:rPr lang="ps-AF" dirty="0">
                <a:latin typeface="Bahij Greta Arabic Medium" panose="02040703060201020203" pitchFamily="18" charset="-78"/>
                <a:cs typeface="Bahij Greta Arabic Medium" panose="02040703060201020203" pitchFamily="18" charset="-78"/>
              </a:rPr>
            </a:br>
            <a:r>
              <a:rPr lang="ps-AF" dirty="0">
                <a:latin typeface="Bahij Greta Arabic Medium" panose="02040703060201020203" pitchFamily="18" charset="-78"/>
                <a:cs typeface="Bahij Greta Arabic Medium" panose="02040703060201020203" pitchFamily="18" charset="-78"/>
              </a:rPr>
              <a:t>د افغاني مطالعاتو په شالید کې</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sv-SE" dirty="0">
                <a:latin typeface="Bahij Greta Arabic" panose="02040503050201020203" pitchFamily="18" charset="-78"/>
                <a:cs typeface="Bahij Greta Arabic" panose="02040503050201020203" pitchFamily="18" charset="-78"/>
              </a:rPr>
              <a:t>دا کتاب هم په افغاني مطالعاتو کې او هم په انتروپولوژۍ کې</a:t>
            </a:r>
            <a:r>
              <a:rPr lang="ps-AF" dirty="0">
                <a:latin typeface="Bahij Greta Arabic" panose="02040503050201020203" pitchFamily="18" charset="-78"/>
                <a:cs typeface="Bahij Greta Arabic" panose="02040503050201020203" pitchFamily="18" charset="-78"/>
              </a:rPr>
              <a:t> </a:t>
            </a:r>
            <a:r>
              <a:rPr lang="sv-SE" dirty="0">
                <a:latin typeface="Bahij Greta Arabic" panose="02040503050201020203" pitchFamily="18" charset="-78"/>
                <a:cs typeface="Bahij Greta Arabic" panose="02040503050201020203" pitchFamily="18" charset="-78"/>
              </a:rPr>
              <a:t>یو تغیر دی</a:t>
            </a:r>
            <a:r>
              <a:rPr lang="ps-AF" dirty="0">
                <a:latin typeface="Bahij Greta Arabic" panose="02040503050201020203" pitchFamily="18" charset="-78"/>
                <a:cs typeface="Bahij Greta Arabic" panose="02040503050201020203" pitchFamily="18" charset="-78"/>
              </a:rPr>
              <a:t>.</a:t>
            </a:r>
          </a:p>
          <a:p>
            <a:pPr algn="r" rtl="1"/>
            <a:r>
              <a:rPr lang="sv-SE" dirty="0">
                <a:latin typeface="Bahij Greta Arabic" panose="02040503050201020203" pitchFamily="18" charset="-78"/>
                <a:cs typeface="Bahij Greta Arabic" panose="02040503050201020203" pitchFamily="18" charset="-78"/>
              </a:rPr>
              <a:t>پښتن</a:t>
            </a:r>
            <a:r>
              <a:rPr lang="ps-AF" dirty="0">
                <a:latin typeface="Bahij Greta Arabic" panose="02040503050201020203" pitchFamily="18" charset="-78"/>
                <a:cs typeface="Bahij Greta Arabic" panose="02040503050201020203" pitchFamily="18" charset="-78"/>
              </a:rPr>
              <a:t>ې</a:t>
            </a:r>
            <a:r>
              <a:rPr lang="sv-SE" dirty="0">
                <a:latin typeface="Bahij Greta Arabic" panose="02040503050201020203" pitchFamily="18" charset="-78"/>
                <a:cs typeface="Bahij Greta Arabic" panose="02040503050201020203" pitchFamily="18" charset="-78"/>
              </a:rPr>
              <a:t> سیمې یاغستان د</a:t>
            </a:r>
            <a:r>
              <a:rPr lang="ps-AF" dirty="0">
                <a:latin typeface="Bahij Greta Arabic" panose="02040503050201020203" pitchFamily="18" charset="-78"/>
                <a:cs typeface="Bahij Greta Arabic" panose="02040503050201020203" pitchFamily="18" charset="-78"/>
              </a:rPr>
              <a:t>ي</a:t>
            </a:r>
            <a:r>
              <a:rPr lang="sv-SE" dirty="0">
                <a:latin typeface="Bahij Greta Arabic" panose="02040503050201020203" pitchFamily="18" charset="-78"/>
                <a:cs typeface="Bahij Greta Arabic" panose="02040503050201020203" pitchFamily="18" charset="-78"/>
              </a:rPr>
              <a:t> او د حکومت خلاف دي</a:t>
            </a:r>
            <a:r>
              <a:rPr lang="ps-AF" dirty="0">
                <a:latin typeface="Bahij Greta Arabic" panose="02040503050201020203" pitchFamily="18" charset="-78"/>
                <a:cs typeface="Bahij Greta Arabic" panose="02040503050201020203" pitchFamily="18" charset="-78"/>
              </a:rPr>
              <a:t>؛</a:t>
            </a:r>
            <a:r>
              <a:rPr lang="sv-SE" dirty="0">
                <a:latin typeface="Bahij Greta Arabic" panose="02040503050201020203" pitchFamily="18" charset="-78"/>
                <a:cs typeface="Bahij Greta Arabic" panose="02040503050201020203" pitchFamily="18" charset="-78"/>
              </a:rPr>
              <a:t> د حکومت او یاغیستان تضاد</a:t>
            </a:r>
          </a:p>
          <a:p>
            <a:pPr algn="r" rtl="1"/>
            <a:r>
              <a:rPr lang="sv-SE" dirty="0">
                <a:latin typeface="Bahij Greta Arabic" panose="02040503050201020203" pitchFamily="18" charset="-78"/>
                <a:cs typeface="Bahij Greta Arabic" panose="02040503050201020203" pitchFamily="18" charset="-78"/>
              </a:rPr>
              <a:t>پښتون د بغاوت او ازادۍ تر منځ، یا پښتون لښکر</a:t>
            </a:r>
            <a:r>
              <a:rPr lang="ps-AF" dirty="0">
                <a:latin typeface="Bahij Greta Arabic" panose="02040503050201020203" pitchFamily="18" charset="-78"/>
                <a:cs typeface="Bahij Greta Arabic" panose="02040503050201020203" pitchFamily="18" charset="-78"/>
              </a:rPr>
              <a:t>ي</a:t>
            </a:r>
            <a:r>
              <a:rPr lang="sv-SE" dirty="0">
                <a:latin typeface="Bahij Greta Arabic" panose="02040503050201020203" pitchFamily="18" charset="-78"/>
                <a:cs typeface="Bahij Greta Arabic" panose="02040503050201020203" pitchFamily="18" charset="-78"/>
              </a:rPr>
              <a:t> دی</a:t>
            </a:r>
            <a:r>
              <a:rPr lang="ps-AF" dirty="0">
                <a:latin typeface="Bahij Greta Arabic" panose="02040503050201020203" pitchFamily="18" charset="-78"/>
                <a:cs typeface="Bahij Greta Arabic" panose="02040503050201020203" pitchFamily="18" charset="-78"/>
              </a:rPr>
              <a:t>،</a:t>
            </a:r>
            <a:r>
              <a:rPr lang="sv-SE" dirty="0">
                <a:latin typeface="Bahij Greta Arabic" panose="02040503050201020203" pitchFamily="18" charset="-78"/>
                <a:cs typeface="Bahij Greta Arabic" panose="02040503050201020203" pitchFamily="18" charset="-78"/>
              </a:rPr>
              <a:t> خو عسکر</a:t>
            </a:r>
            <a:r>
              <a:rPr lang="ps-AF" dirty="0">
                <a:latin typeface="Bahij Greta Arabic" panose="02040503050201020203" pitchFamily="18" charset="-78"/>
                <a:cs typeface="Bahij Greta Arabic" panose="02040503050201020203" pitchFamily="18" charset="-78"/>
              </a:rPr>
              <a:t>ي</a:t>
            </a:r>
            <a:r>
              <a:rPr lang="sv-SE" dirty="0">
                <a:latin typeface="Bahij Greta Arabic" panose="02040503050201020203" pitchFamily="18" charset="-78"/>
                <a:cs typeface="Bahij Greta Arabic" panose="02040503050201020203" pitchFamily="18" charset="-78"/>
              </a:rPr>
              <a:t> نه دی</a:t>
            </a:r>
          </a:p>
          <a:p>
            <a:pPr algn="r" rtl="1"/>
            <a:r>
              <a:rPr lang="sv-SE" dirty="0">
                <a:latin typeface="Bahij Greta Arabic" panose="02040503050201020203" pitchFamily="18" charset="-78"/>
                <a:cs typeface="Bahij Greta Arabic" panose="02040503050201020203" pitchFamily="18" charset="-78"/>
              </a:rPr>
              <a:t>لومړۍ لویه ساحوي علمي څېړنه چې پر پښتنو شوې</a:t>
            </a:r>
          </a:p>
          <a:p>
            <a:pPr algn="r" rtl="1"/>
            <a:r>
              <a:rPr lang="sv-SE" dirty="0">
                <a:latin typeface="Bahij Greta Arabic" panose="02040503050201020203" pitchFamily="18" charset="-78"/>
                <a:cs typeface="Bahij Greta Arabic" panose="02040503050201020203" pitchFamily="18" charset="-78"/>
              </a:rPr>
              <a:t>لومړی کتاب دی چې پښتنو ته له لوی سیاسي او امنیت</a:t>
            </a:r>
            <a:r>
              <a:rPr lang="ps-AF" dirty="0">
                <a:latin typeface="Bahij Greta Arabic" panose="02040503050201020203" pitchFamily="18" charset="-78"/>
                <a:cs typeface="Bahij Greta Arabic" panose="02040503050201020203" pitchFamily="18" charset="-78"/>
              </a:rPr>
              <a:t>ي</a:t>
            </a:r>
            <a:r>
              <a:rPr lang="sv-SE" dirty="0">
                <a:latin typeface="Bahij Greta Arabic" panose="02040503050201020203" pitchFamily="18" charset="-78"/>
                <a:cs typeface="Bahij Greta Arabic" panose="02040503050201020203" pitchFamily="18" charset="-78"/>
              </a:rPr>
              <a:t> لرلی</a:t>
            </a:r>
            <a:r>
              <a:rPr lang="ps-AF" dirty="0">
                <a:latin typeface="Bahij Greta Arabic" panose="02040503050201020203" pitchFamily="18" charset="-78"/>
                <a:cs typeface="Bahij Greta Arabic" panose="02040503050201020203" pitchFamily="18" charset="-78"/>
              </a:rPr>
              <a:t>د</a:t>
            </a:r>
            <a:r>
              <a:rPr lang="sv-SE" dirty="0">
                <a:latin typeface="Bahij Greta Arabic" panose="02040503050201020203" pitchFamily="18" charset="-78"/>
                <a:cs typeface="Bahij Greta Arabic" panose="02040503050201020203" pitchFamily="18" charset="-78"/>
              </a:rPr>
              <a:t> نه ګور</a:t>
            </a:r>
            <a:r>
              <a:rPr lang="ps-AF" dirty="0">
                <a:latin typeface="Bahij Greta Arabic" panose="02040503050201020203" pitchFamily="18" charset="-78"/>
                <a:cs typeface="Bahij Greta Arabic" panose="02040503050201020203" pitchFamily="18" charset="-78"/>
              </a:rPr>
              <a:t>ي.</a:t>
            </a:r>
          </a:p>
          <a:p>
            <a:pPr algn="r" rtl="1"/>
            <a:r>
              <a:rPr lang="ps-AF" dirty="0">
                <a:latin typeface="Bahij Greta Arabic" panose="02040503050201020203" pitchFamily="18" charset="-78"/>
                <a:cs typeface="Bahij Greta Arabic" panose="02040503050201020203" pitchFamily="18" charset="-78"/>
              </a:rPr>
              <a:t>بارت پښتانه له قبیلې او پښتونولۍ راوباسي او پر فعالو سیاسي لوبغاړو یې بدلوي</a:t>
            </a:r>
            <a:endParaRPr lang="sv-SE" dirty="0">
              <a:latin typeface="Bahij Greta Arabic" panose="02040503050201020203" pitchFamily="18" charset="-78"/>
              <a:cs typeface="Bahij Greta Arabic" panose="02040503050201020203" pitchFamily="18" charset="-78"/>
            </a:endParaRPr>
          </a:p>
          <a:p>
            <a:pPr algn="r" rtl="1"/>
            <a:endParaRPr lang="sv-SE" dirty="0" err="1">
              <a:latin typeface="Bahij Greta Arabic" panose="02040503050201020203" pitchFamily="18" charset="-78"/>
              <a:cs typeface="Bahij Greta Arabic" panose="02040503050201020203" pitchFamily="18" charset="-78"/>
            </a:endParaRP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5</a:t>
            </a:fld>
            <a:endParaRPr lang="en-US" dirty="0"/>
          </a:p>
        </p:txBody>
      </p:sp>
    </p:spTree>
    <p:extLst>
      <p:ext uri="{BB962C8B-B14F-4D97-AF65-F5344CB8AC3E}">
        <p14:creationId xmlns:p14="http://schemas.microsoft.com/office/powerpoint/2010/main" val="411822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انتروپولوژيک شالید</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انتروپولوژي د استعماري زمینې په حیث</a:t>
            </a:r>
          </a:p>
          <a:p>
            <a:pPr algn="r" rtl="1"/>
            <a:r>
              <a:rPr lang="ps-AF" dirty="0">
                <a:latin typeface="Bahij Greta Arabic" panose="02040503050201020203" pitchFamily="18" charset="-78"/>
                <a:cs typeface="Bahij Greta Arabic" panose="02040503050201020203" pitchFamily="18" charset="-78"/>
              </a:rPr>
              <a:t>معرفتي تشدد یا </a:t>
            </a:r>
            <a:r>
              <a:rPr lang="sv-SE" dirty="0">
                <a:latin typeface="Bahij Greta Arabic" panose="02040503050201020203" pitchFamily="18" charset="-78"/>
                <a:cs typeface="Bahij Greta Arabic" panose="02040503050201020203" pitchFamily="18" charset="-78"/>
              </a:rPr>
              <a:t>Epistemically Violence</a:t>
            </a:r>
          </a:p>
          <a:p>
            <a:pPr algn="r" rtl="1"/>
            <a:r>
              <a:rPr lang="ps-AF" dirty="0">
                <a:latin typeface="Bahij Greta Arabic" panose="02040503050201020203" pitchFamily="18" charset="-78"/>
                <a:cs typeface="Bahij Greta Arabic" panose="02040503050201020203" pitchFamily="18" charset="-78"/>
              </a:rPr>
              <a:t>بشرپوهنه د سپین پوستې انسان د زمینې په حیث، وایټ پبلیک سپيس </a:t>
            </a:r>
          </a:p>
          <a:p>
            <a:pPr algn="r" rtl="1"/>
            <a:r>
              <a:rPr lang="ps-AF" dirty="0">
                <a:latin typeface="Bahij Greta Arabic" panose="02040503050201020203" pitchFamily="18" charset="-78"/>
                <a:cs typeface="Bahij Greta Arabic" panose="02040503050201020203" pitchFamily="18" charset="-78"/>
              </a:rPr>
              <a:t>له سټرکچرفنکشنلیزم تر فردمحورۍ؛ فردي چلند او عمل تر اسقلاله پورې</a:t>
            </a:r>
          </a:p>
          <a:p>
            <a:pPr algn="r" rtl="1"/>
            <a:r>
              <a:rPr lang="ps-AF" dirty="0">
                <a:latin typeface="Bahij Greta Arabic" panose="02040503050201020203" pitchFamily="18" charset="-78"/>
                <a:cs typeface="Bahij Greta Arabic" panose="02040503050201020203" pitchFamily="18" charset="-78"/>
              </a:rPr>
              <a:t>د عقلمن انتخاب تیوري (۱) او پرکټيس تیوري </a:t>
            </a:r>
          </a:p>
          <a:p>
            <a:pPr algn="r" rtl="1"/>
            <a:r>
              <a:rPr lang="ps-AF" dirty="0">
                <a:latin typeface="Bahij Greta Arabic" panose="02040503050201020203" pitchFamily="18" charset="-78"/>
                <a:cs typeface="Bahij Greta Arabic" panose="02040503050201020203" pitchFamily="18" charset="-78"/>
              </a:rPr>
              <a:t>د ریمونډ فرت (۲) څېړنه په برما (۳ او ۴) کې چې ټولنیزسټرکچر د قوانینو او نقشونو په حیث او ټولنیز نظم اورګنایزشن د عملي چلند په حیث پر بارت تاثیر درلود</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6</a:t>
            </a:fld>
            <a:endParaRPr lang="en-US" dirty="0"/>
          </a:p>
        </p:txBody>
      </p:sp>
    </p:spTree>
    <p:extLst>
      <p:ext uri="{BB962C8B-B14F-4D97-AF65-F5344CB8AC3E}">
        <p14:creationId xmlns:p14="http://schemas.microsoft.com/office/powerpoint/2010/main" val="136932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انتروپولوژيک او ایپیستیمولوژیک </a:t>
            </a:r>
            <a:br>
              <a:rPr lang="ps-AF" dirty="0">
                <a:latin typeface="Bahij Greta Arabic Medium" panose="02040703060201020203" pitchFamily="18" charset="-78"/>
                <a:cs typeface="Bahij Greta Arabic Medium" panose="02040703060201020203" pitchFamily="18" charset="-78"/>
              </a:rPr>
            </a:br>
            <a:r>
              <a:rPr lang="ps-AF" dirty="0">
                <a:latin typeface="Bahij Greta Arabic Medium" panose="02040703060201020203" pitchFamily="18" charset="-78"/>
                <a:cs typeface="Bahij Greta Arabic Medium" panose="02040703060201020203" pitchFamily="18" charset="-78"/>
              </a:rPr>
              <a:t>یا بشرپوهنیز او پوهپوهنیز شالیدونه</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endParaRPr lang="ps-AF" dirty="0">
              <a:latin typeface="Bahij Greta Arabic" panose="02040503050201020203" pitchFamily="18" charset="-78"/>
              <a:cs typeface="Bahij Greta Arabic" panose="02040503050201020203" pitchFamily="18" charset="-78"/>
            </a:endParaRPr>
          </a:p>
          <a:p>
            <a:pPr algn="r" rtl="1"/>
            <a:r>
              <a:rPr lang="ps-AF" dirty="0">
                <a:latin typeface="Bahij Greta Arabic" panose="02040503050201020203" pitchFamily="18" charset="-78"/>
                <a:cs typeface="Bahij Greta Arabic" panose="02040503050201020203" pitchFamily="18" charset="-78"/>
              </a:rPr>
              <a:t>پوزیټيویزم (۱) د کتاب لوی پوهپوهنیز لید دی البته نه یواځې دا کتاب بلکه د کتاب د لیکلو پر وخت دا مکتب عام و</a:t>
            </a:r>
          </a:p>
          <a:p>
            <a:pPr algn="r" rtl="1"/>
            <a:r>
              <a:rPr lang="ps-AF" dirty="0">
                <a:latin typeface="Bahij Greta Arabic" panose="02040503050201020203" pitchFamily="18" charset="-78"/>
                <a:cs typeface="Bahij Greta Arabic" panose="02040503050201020203" pitchFamily="18" charset="-78"/>
              </a:rPr>
              <a:t>د بارت کتاب له لویو پوهپوهنیزو تغیراتو لکه: د لنګویسټک (۲)، پسااستعماری(۳)، ریفلیکسف (۴)، پوسټ موډرن (۵)، پوست ستراکچرالیست (۶) او کلچرل ټرن (۷) نه مخکې زمانه ده</a:t>
            </a:r>
          </a:p>
          <a:p>
            <a:pPr algn="r" rtl="1"/>
            <a:r>
              <a:rPr lang="ps-AF" dirty="0">
                <a:latin typeface="Bahij Greta Arabic" panose="02040503050201020203" pitchFamily="18" charset="-78"/>
                <a:cs typeface="Bahij Greta Arabic" panose="02040503050201020203" pitchFamily="18" charset="-78"/>
              </a:rPr>
              <a:t>مسله د ساختار او ایجنسۍ په دې کې خاص ځای لري</a:t>
            </a:r>
          </a:p>
          <a:p>
            <a:pPr algn="r" rtl="1"/>
            <a:r>
              <a:rPr lang="ps-AF" dirty="0">
                <a:latin typeface="Bahij Greta Arabic" panose="02040503050201020203" pitchFamily="18" charset="-78"/>
                <a:cs typeface="Bahij Greta Arabic" panose="02040503050201020203" pitchFamily="18" charset="-78"/>
              </a:rPr>
              <a:t>له دویم نړیوال جنګه وروسته نوی رجحان په انتروپولوژۍ کې فرد د ساختار ځای ناستی ګرځي</a:t>
            </a:r>
          </a:p>
          <a:p>
            <a:pPr algn="r" rtl="1"/>
            <a:r>
              <a:rPr lang="ps-AF" dirty="0">
                <a:latin typeface="Bahij Greta Arabic" panose="02040503050201020203" pitchFamily="18" charset="-78"/>
                <a:cs typeface="Bahij Greta Arabic" panose="02040503050201020203" pitchFamily="18" charset="-78"/>
              </a:rPr>
              <a:t>د دریېمې نړۍ د ازادۍ مسله په بشري-ټولنیزو علومو لوی تاثیر لری</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7</a:t>
            </a:fld>
            <a:endParaRPr lang="en-US" dirty="0"/>
          </a:p>
        </p:txBody>
      </p:sp>
    </p:spTree>
    <p:extLst>
      <p:ext uri="{BB962C8B-B14F-4D97-AF65-F5344CB8AC3E}">
        <p14:creationId xmlns:p14="http://schemas.microsoft.com/office/powerpoint/2010/main" val="337143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sz="4000" dirty="0">
                <a:latin typeface="Bahij Greta Arabic Medium" panose="02040703060201020203" pitchFamily="18" charset="-78"/>
                <a:cs typeface="Bahij Greta Arabic Medium" panose="02040703060201020203" pitchFamily="18" charset="-78"/>
              </a:rPr>
              <a:t>له دویمې نړیوالې جګړې وروسته</a:t>
            </a:r>
            <a:br>
              <a:rPr lang="ps-AF" dirty="0">
                <a:latin typeface="Bahij Greta Arabic Medium" panose="02040703060201020203" pitchFamily="18" charset="-78"/>
                <a:cs typeface="Bahij Greta Arabic Medium" panose="02040703060201020203" pitchFamily="18" charset="-78"/>
              </a:rPr>
            </a:br>
            <a:r>
              <a:rPr lang="ps-AF" dirty="0">
                <a:latin typeface="Bahij Greta Arabic Medium" panose="02040703060201020203" pitchFamily="18" charset="-78"/>
                <a:cs typeface="Bahij Greta Arabic Medium" panose="02040703060201020203" pitchFamily="18" charset="-78"/>
              </a:rPr>
              <a:t>په انټروپولوژۍ کې درې مهم کلاسیک آثار</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د سوډان په اړه د ایډوارډ ایوان پریچارډ (۱) څېړنه</a:t>
            </a:r>
          </a:p>
          <a:p>
            <a:pPr marL="228600" indent="-228600" algn="l" rtl="0">
              <a:buFont typeface="+mj-lt"/>
              <a:buAutoNum type="arabicPeriod"/>
            </a:pPr>
            <a:r>
              <a:rPr lang="en-US" b="1" i="1" dirty="0"/>
              <a:t>The Nuer: A Description of the Modes of Livelihood and Political Institutions of a Nilotic People</a:t>
            </a:r>
          </a:p>
          <a:p>
            <a:pPr marL="228600" indent="-228600" algn="l" rtl="0">
              <a:buFont typeface="+mj-lt"/>
              <a:buAutoNum type="arabicPeriod"/>
            </a:pPr>
            <a:r>
              <a:rPr lang="en-US" b="1" i="1" dirty="0"/>
              <a:t>The Nuer of the Southern Sudan</a:t>
            </a:r>
            <a:endParaRPr lang="ps-AF" b="1" i="1" dirty="0">
              <a:latin typeface="Bahij Greta Arabic" panose="02040503050201020203" pitchFamily="18" charset="-78"/>
              <a:cs typeface="Bahij Greta Arabic" panose="02040503050201020203" pitchFamily="18" charset="-78"/>
            </a:endParaRPr>
          </a:p>
          <a:p>
            <a:pPr algn="r" rtl="1"/>
            <a:r>
              <a:rPr lang="ps-AF" dirty="0">
                <a:latin typeface="Bahij Greta Arabic" panose="02040503050201020203" pitchFamily="18" charset="-78"/>
                <a:cs typeface="Bahij Greta Arabic" panose="02040503050201020203" pitchFamily="18" charset="-78"/>
              </a:rPr>
              <a:t>د برما د کاچین په اړه د ایډمونډ لییچ (۲) څېړنه</a:t>
            </a:r>
          </a:p>
          <a:p>
            <a:pPr marL="457200" indent="-457200" algn="l">
              <a:buFont typeface="+mj-lt"/>
              <a:buAutoNum type="arabicPeriod"/>
            </a:pPr>
            <a:r>
              <a:rPr lang="en-US" b="1" i="1" dirty="0"/>
              <a:t>Political Systems of Highland Burma. A Study of Kachin Social Structure</a:t>
            </a:r>
            <a:endParaRPr lang="ps-AF" b="1" dirty="0">
              <a:latin typeface="Bahij Greta Arabic" panose="02040503050201020203" pitchFamily="18" charset="-78"/>
              <a:cs typeface="Bahij Greta Arabic" panose="02040503050201020203" pitchFamily="18" charset="-78"/>
            </a:endParaRPr>
          </a:p>
          <a:p>
            <a:pPr algn="r" rtl="1"/>
            <a:r>
              <a:rPr lang="ps-AF" dirty="0">
                <a:latin typeface="Bahij Greta Arabic" panose="02040503050201020203" pitchFamily="18" charset="-78"/>
                <a:cs typeface="Bahij Greta Arabic" panose="02040503050201020203" pitchFamily="18" charset="-78"/>
              </a:rPr>
              <a:t>د سوات په پښتنو کې سیاسي مشرتوب، د فریدریک بارت همدا اثر</a:t>
            </a:r>
          </a:p>
          <a:p>
            <a:pPr marL="457200" indent="-457200">
              <a:buFont typeface="+mj-lt"/>
              <a:buAutoNum type="arabicPeriod"/>
            </a:pPr>
            <a:r>
              <a:rPr lang="en-US" b="1" i="1" dirty="0"/>
              <a:t>Political Leadership Among Swat Pathans</a:t>
            </a:r>
            <a:endParaRPr lang="ps-AF" b="1" i="1" dirty="0"/>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8</a:t>
            </a:fld>
            <a:endParaRPr lang="en-US" dirty="0"/>
          </a:p>
        </p:txBody>
      </p:sp>
    </p:spTree>
    <p:extLst>
      <p:ext uri="{BB962C8B-B14F-4D97-AF65-F5344CB8AC3E}">
        <p14:creationId xmlns:p14="http://schemas.microsoft.com/office/powerpoint/2010/main" val="304839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570464" cy="1700784"/>
          </a:xfrm>
        </p:spPr>
        <p:txBody>
          <a:bodyPr>
            <a:noAutofit/>
          </a:bodyPr>
          <a:lstStyle/>
          <a:p>
            <a:pPr algn="r" rtl="1"/>
            <a:r>
              <a:rPr lang="ps-AF" dirty="0">
                <a:latin typeface="Bahij Greta Arabic Medium" panose="02040703060201020203" pitchFamily="18" charset="-78"/>
                <a:cs typeface="Bahij Greta Arabic Medium" panose="02040703060201020203" pitchFamily="18" charset="-78"/>
              </a:rPr>
              <a:t>خلاصه ۱</a:t>
            </a:r>
            <a:endParaRPr lang="en-US" dirty="0">
              <a:latin typeface="Bahij Greta Arabic Medium" panose="02040703060201020203" pitchFamily="18" charset="-78"/>
              <a:cs typeface="Bahij Greta Arabic Medium" panose="02040703060201020203" pitchFamily="18" charset="-78"/>
            </a:endParaRP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2110902" y="2770632"/>
            <a:ext cx="9282522" cy="3639312"/>
          </a:xfrm>
        </p:spPr>
        <p:txBody>
          <a:bodyPr>
            <a:normAutofit/>
          </a:bodyPr>
          <a:lstStyle/>
          <a:p>
            <a:pPr algn="r" rtl="1"/>
            <a:r>
              <a:rPr lang="ps-AF" dirty="0">
                <a:latin typeface="Bahij Greta Arabic" panose="02040503050201020203" pitchFamily="18" charset="-78"/>
                <a:cs typeface="Bahij Greta Arabic" panose="02040503050201020203" pitchFamily="18" charset="-78"/>
              </a:rPr>
              <a:t>د دوښمن دوښمن، دوست دی او بیا په دې حساب ایتلافونه جوړېږي. </a:t>
            </a:r>
          </a:p>
          <a:p>
            <a:pPr algn="r" rtl="1"/>
            <a:r>
              <a:rPr lang="ps-AF" dirty="0">
                <a:latin typeface="Bahij Greta Arabic" panose="02040503050201020203" pitchFamily="18" charset="-78"/>
                <a:cs typeface="Bahij Greta Arabic" panose="02040503050201020203" pitchFamily="18" charset="-78"/>
              </a:rPr>
              <a:t>بلاکونه بدلېدونکي او نړېدونکي دی.</a:t>
            </a:r>
          </a:p>
          <a:p>
            <a:pPr algn="r" rtl="1"/>
            <a:r>
              <a:rPr lang="ps-AF" dirty="0">
                <a:latin typeface="Bahij Greta Arabic" panose="02040503050201020203" pitchFamily="18" charset="-78"/>
                <a:cs typeface="Bahij Greta Arabic" panose="02040503050201020203" pitchFamily="18" charset="-78"/>
              </a:rPr>
              <a:t> د بلاکونو تر منځ د افرادو رقابت هم دا نړوي</a:t>
            </a:r>
          </a:p>
          <a:p>
            <a:pPr algn="r" rtl="1"/>
            <a:r>
              <a:rPr lang="ps-AF" dirty="0">
                <a:latin typeface="Bahij Greta Arabic" panose="02040503050201020203" pitchFamily="18" charset="-78"/>
                <a:cs typeface="Bahij Greta Arabic" panose="02040503050201020203" pitchFamily="18" charset="-78"/>
              </a:rPr>
              <a:t>سیاست او جامعه د ډيرې فعال او ژوندي موجود دی</a:t>
            </a:r>
          </a:p>
          <a:p>
            <a:pPr algn="r" rtl="1"/>
            <a:r>
              <a:rPr lang="ps-AF" dirty="0">
                <a:latin typeface="Bahij Greta Arabic" panose="02040503050201020203" pitchFamily="18" charset="-78"/>
                <a:cs typeface="Bahij Greta Arabic" panose="02040503050201020203" pitchFamily="18" charset="-78"/>
              </a:rPr>
              <a:t>بې سره او بې مرکزه جامعه او د یو مرکزي قوت نه شتون</a:t>
            </a:r>
          </a:p>
          <a:p>
            <a:pPr algn="r" rtl="1"/>
            <a:r>
              <a:rPr lang="ps-AF" dirty="0">
                <a:latin typeface="Bahij Greta Arabic" panose="02040503050201020203" pitchFamily="18" charset="-78"/>
                <a:cs typeface="Bahij Greta Arabic" panose="02040503050201020203" pitchFamily="18" charset="-78"/>
              </a:rPr>
              <a:t>یانې یو خان ټول عمر او د ټولې قبیلې مشر نه دی</a:t>
            </a:r>
          </a:p>
          <a:p>
            <a:pPr algn="r" rtl="1"/>
            <a:r>
              <a:rPr lang="ps-AF" dirty="0">
                <a:latin typeface="Bahij Greta Arabic" panose="02040503050201020203" pitchFamily="18" charset="-78"/>
                <a:cs typeface="Bahij Greta Arabic" panose="02040503050201020203" pitchFamily="18" charset="-78"/>
              </a:rPr>
              <a:t>دا د دوکتورا مقاله ده </a:t>
            </a:r>
          </a:p>
          <a:p>
            <a:pPr algn="r" rtl="1"/>
            <a:r>
              <a:rPr lang="ps-AF" dirty="0">
                <a:latin typeface="Bahij Greta Arabic" panose="02040503050201020203" pitchFamily="18" charset="-78"/>
                <a:cs typeface="Bahij Greta Arabic" panose="02040503050201020203" pitchFamily="18" charset="-78"/>
              </a:rPr>
              <a:t>د بارت په نظر د خان او اجاره دار رابطه دوه طرفه ده</a:t>
            </a:r>
          </a:p>
          <a:p>
            <a:pPr algn="r" rtl="1"/>
            <a:r>
              <a:rPr lang="ps-AF" dirty="0">
                <a:latin typeface="Bahij Greta Arabic" panose="02040503050201020203" pitchFamily="18" charset="-78"/>
                <a:cs typeface="Bahij Greta Arabic" panose="02040503050201020203" pitchFamily="18" charset="-78"/>
              </a:rPr>
              <a:t>او مشترکې ګټې دا دواړه ډلې سره یوځای کوي</a:t>
            </a:r>
          </a:p>
        </p:txBody>
      </p:sp>
      <p:sp>
        <p:nvSpPr>
          <p:cNvPr id="3" name="Slide Number Placeholder 2">
            <a:extLst>
              <a:ext uri="{FF2B5EF4-FFF2-40B4-BE49-F238E27FC236}">
                <a16:creationId xmlns:a16="http://schemas.microsoft.com/office/drawing/2014/main" id="{EFED8A92-9423-3296-90D2-835112C12EC8}"/>
              </a:ext>
            </a:extLst>
          </p:cNvPr>
          <p:cNvSpPr>
            <a:spLocks noGrp="1"/>
          </p:cNvSpPr>
          <p:nvPr>
            <p:ph type="sldNum" sz="quarter" idx="12"/>
          </p:nvPr>
        </p:nvSpPr>
        <p:spPr/>
        <p:txBody>
          <a:bodyPr/>
          <a:lstStyle/>
          <a:p>
            <a:fld id="{294A09A9-5501-47C1-A89A-A340965A2BE2}" type="slidenum">
              <a:rPr lang="en-US" smtClean="0"/>
              <a:t>9</a:t>
            </a:fld>
            <a:endParaRPr lang="en-US" dirty="0"/>
          </a:p>
        </p:txBody>
      </p:sp>
    </p:spTree>
    <p:extLst>
      <p:ext uri="{BB962C8B-B14F-4D97-AF65-F5344CB8AC3E}">
        <p14:creationId xmlns:p14="http://schemas.microsoft.com/office/powerpoint/2010/main" val="1639742832"/>
      </p:ext>
    </p:extLst>
  </p:cSld>
  <p:clrMapOvr>
    <a:masterClrMapping/>
  </p:clrMapOvr>
</p:sld>
</file>

<file path=ppt/theme/theme1.xml><?xml version="1.0" encoding="utf-8"?>
<a:theme xmlns:a="http://schemas.openxmlformats.org/drawingml/2006/main" name="Office Theme">
  <a:themeElements>
    <a:clrScheme name="Custom 87">
      <a:dk1>
        <a:sysClr val="windowText" lastClr="000000"/>
      </a:dk1>
      <a:lt1>
        <a:sysClr val="window" lastClr="FFFFFF"/>
      </a:lt1>
      <a:dk2>
        <a:srgbClr val="BF8641"/>
      </a:dk2>
      <a:lt2>
        <a:srgbClr val="E7E6E6"/>
      </a:lt2>
      <a:accent1>
        <a:srgbClr val="F2D6BD"/>
      </a:accent1>
      <a:accent2>
        <a:srgbClr val="616F8C"/>
      </a:accent2>
      <a:accent3>
        <a:srgbClr val="F2DAAC"/>
      </a:accent3>
      <a:accent4>
        <a:srgbClr val="373921"/>
      </a:accent4>
      <a:accent5>
        <a:srgbClr val="D9A577"/>
      </a:accent5>
      <a:accent6>
        <a:srgbClr val="A3AFB4"/>
      </a:accent6>
      <a:hlink>
        <a:srgbClr val="0563C1"/>
      </a:hlink>
      <a:folHlink>
        <a:srgbClr val="954F72"/>
      </a:folHlink>
    </a:clrScheme>
    <a:fontScheme name="Custom 123">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presentation_Win32_JB_v4" id="{70FCD93A-57EB-469C-A5BA-B1DBF07680C8}" vid="{464C857C-B28C-411E-81F1-9894EC025F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22CF4D-9565-4B86-A8C6-169590EAEBFC}">
  <ds:schemaRefs>
    <ds:schemaRef ds:uri="http://schemas.microsoft.com/sharepoint/v3/contenttype/forms"/>
  </ds:schemaRefs>
</ds:datastoreItem>
</file>

<file path=customXml/itemProps2.xml><?xml version="1.0" encoding="utf-8"?>
<ds:datastoreItem xmlns:ds="http://schemas.openxmlformats.org/officeDocument/2006/customXml" ds:itemID="{3656D043-63BC-4A94-9887-A7B1B2C84769}">
  <ds:schemaRefs>
    <ds:schemaRef ds:uri="http://purl.org/dc/terms/"/>
    <ds:schemaRef ds:uri="16c05727-aa75-4e4a-9b5f-8a80a1165891"/>
    <ds:schemaRef ds:uri="http://www.w3.org/XML/1998/namespace"/>
    <ds:schemaRef ds:uri="http://purl.org/dc/elements/1.1/"/>
    <ds:schemaRef ds:uri="http://schemas.microsoft.com/office/2006/documentManagement/types"/>
    <ds:schemaRef ds:uri="230e9df3-be65-4c73-a93b-d1236ebd677e"/>
    <ds:schemaRef ds:uri="http://schemas.microsoft.com/office/infopath/2007/PartnerControls"/>
    <ds:schemaRef ds:uri="http://schemas.microsoft.com/office/2006/metadata/properties"/>
    <ds:schemaRef ds:uri="http://schemas.openxmlformats.org/package/2006/metadata/core-properties"/>
    <ds:schemaRef ds:uri="71af3243-3dd4-4a8d-8c0d-dd76da1f02a5"/>
    <ds:schemaRef ds:uri="http://schemas.microsoft.com/sharepoint/v3"/>
    <ds:schemaRef ds:uri="http://purl.org/dc/dcmitype/"/>
  </ds:schemaRefs>
</ds:datastoreItem>
</file>

<file path=customXml/itemProps3.xml><?xml version="1.0" encoding="utf-8"?>
<ds:datastoreItem xmlns:ds="http://schemas.openxmlformats.org/officeDocument/2006/customXml" ds:itemID="{4BD9B850-33FE-43D9-B469-C12FCA496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Classic conference presentation</Template>
  <TotalTime>135</TotalTime>
  <Words>2709</Words>
  <Application>Microsoft Office PowerPoint</Application>
  <PresentationFormat>Widescreen</PresentationFormat>
  <Paragraphs>239</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Next LT Pro</vt:lpstr>
      <vt:lpstr>Bahij Greta Arabic</vt:lpstr>
      <vt:lpstr>Bahij Greta Arabic Medium</vt:lpstr>
      <vt:lpstr>Bahij Zar</vt:lpstr>
      <vt:lpstr>Calibri</vt:lpstr>
      <vt:lpstr>Elephant Pro</vt:lpstr>
      <vt:lpstr>Office Theme</vt:lpstr>
      <vt:lpstr>د سوات په پښتنو کې سیاسي مشرتوب</vt:lpstr>
      <vt:lpstr>کتاب پېژندنه</vt:lpstr>
      <vt:lpstr>د دې کتاب‌کتنې د لیکوال په اړه</vt:lpstr>
      <vt:lpstr>د مسألې هستوګرافیک شالید</vt:lpstr>
      <vt:lpstr>د سوات په پښتنو کې سیاسي مشرتوب د افغاني مطالعاتو په شالید کې</vt:lpstr>
      <vt:lpstr>انتروپولوژيک شالید</vt:lpstr>
      <vt:lpstr>انتروپولوژيک او ایپیستیمولوژیک  یا بشرپوهنیز او پوهپوهنیز شالیدونه</vt:lpstr>
      <vt:lpstr>له دویمې نړیوالې جګړې وروسته په انټروپولوژۍ کې درې مهم کلاسیک آثار</vt:lpstr>
      <vt:lpstr>خلاصه ۱</vt:lpstr>
      <vt:lpstr>خلاصه ۲</vt:lpstr>
      <vt:lpstr>د میتود مسأله</vt:lpstr>
      <vt:lpstr>د تیوري مسأله ۱</vt:lpstr>
      <vt:lpstr>د تیوري مسأله ۲</vt:lpstr>
      <vt:lpstr>د یو مختلف روحاني نظام مسله</vt:lpstr>
      <vt:lpstr>سوات د یو نوي موډل په حیث</vt:lpstr>
      <vt:lpstr>د ساختار او ایجنسۍ تثنیث</vt:lpstr>
      <vt:lpstr>د طلال اسد (۱) نقد</vt:lpstr>
      <vt:lpstr>د اکبر احمد (۱) نقد</vt:lpstr>
      <vt:lpstr>د اکبر احمد نقد (۲)</vt:lpstr>
      <vt:lpstr>د لوييس دوپري (۱) نقد</vt:lpstr>
      <vt:lpstr>د مختلفو زمانونو مسأله</vt:lpstr>
      <vt:lpstr>د ښځو مسأله</vt:lpstr>
      <vt:lpstr>تصور د قدرت</vt:lpstr>
      <vt:lpstr>د بارت له کتاب څخه څه زده کولی شو؟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Fahimullah Karim</dc:creator>
  <cp:lastModifiedBy>Fahimullah Karim</cp:lastModifiedBy>
  <cp:revision>8</cp:revision>
  <cp:lastPrinted>2024-09-29T01:36:27Z</cp:lastPrinted>
  <dcterms:created xsi:type="dcterms:W3CDTF">2024-09-20T01:59:42Z</dcterms:created>
  <dcterms:modified xsi:type="dcterms:W3CDTF">2024-09-29T01:40:15Z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